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notesSlides/notesSlide9.xml" ContentType="application/vnd.openxmlformats-officedocument.presentationml.notesSlide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notesSlides/notesSlide10.xml" ContentType="application/vnd.openxmlformats-officedocument.presentationml.notesSlide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notesSlides/notesSlide11.xml" ContentType="application/vnd.openxmlformats-officedocument.presentationml.notesSlide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Default Extension="gif" ContentType="image/gif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98" r:id="rId3"/>
    <p:sldId id="309" r:id="rId4"/>
    <p:sldId id="303" r:id="rId5"/>
    <p:sldId id="310" r:id="rId6"/>
    <p:sldId id="321" r:id="rId7"/>
    <p:sldId id="307" r:id="rId8"/>
    <p:sldId id="306" r:id="rId9"/>
    <p:sldId id="308" r:id="rId10"/>
    <p:sldId id="320" r:id="rId11"/>
    <p:sldId id="322" r:id="rId12"/>
    <p:sldId id="323" r:id="rId13"/>
    <p:sldId id="311" r:id="rId14"/>
    <p:sldId id="317" r:id="rId15"/>
    <p:sldId id="315" r:id="rId16"/>
    <p:sldId id="316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ксей" initials="А" lastIdx="2" clrIdx="0"/>
  <p:cmAuthor id="1" name="Philipp" initials="P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62E"/>
    <a:srgbClr val="E9EDF4"/>
    <a:srgbClr val="00519A"/>
    <a:srgbClr val="E75325"/>
    <a:srgbClr val="88AE28"/>
    <a:srgbClr val="640000"/>
    <a:srgbClr val="FFB7B7"/>
    <a:srgbClr val="320000"/>
    <a:srgbClr val="FF25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4" autoAdjust="0"/>
    <p:restoredTop sz="98000" autoAdjust="0"/>
  </p:normalViewPr>
  <p:slideViewPr>
    <p:cSldViewPr showGuides="1">
      <p:cViewPr varScale="1">
        <p:scale>
          <a:sx n="114" d="100"/>
          <a:sy n="114" d="100"/>
        </p:scale>
        <p:origin x="-1560" y="-102"/>
      </p:cViewPr>
      <p:guideLst>
        <p:guide orient="horz" pos="2160"/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658F6F-58C3-47D0-AD83-63609EFC1E2E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84A53-73D3-42B1-8DE0-82E0A661A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98-C800-4E80-83B8-001EDBEAF209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DCFC-1B43-4671-8153-5A577BDBC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0D26-CD32-44E7-8454-F22967C073A3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9CB8-7BF2-430C-A143-660BAF52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C7B0-6F1F-4307-B92B-8017E1DA6C11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0368-36F2-482D-9F91-61D83B3E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ABFF-8B85-47B0-93C9-7DEC087E01ED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305A-D11B-4E57-9C7E-078536ECB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56BD-5721-4FBD-AAF5-6222E059C5DE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A8D4-29F2-4A58-9B07-6B495A52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FE76-93D2-4635-BF74-FFBE05873C35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524B-3DB6-46E7-B5F7-BBF1EFB45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80BC-048A-43BD-B3BA-F09876D5F9BB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D91B-007E-4CB5-8760-471BDF0A9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A20F-6BDE-45A7-9443-9F98EFE876CC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A70-2E3B-47E6-B033-8ECDFA28C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BC3F-B5D6-46E7-8080-6264D5D204E4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2DB0-D9BD-431C-9F05-F7277FE0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F12-35FB-4E3A-8511-0E44FF0CF7F2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6B63-89D3-4DC8-9BE0-8E2C2BCBD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9AC-873C-40C9-A0C6-EB30620800CE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3FA-77C7-4C54-A2CE-880E6F786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6249B-2262-4813-B78C-0063B020C8B4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1B26-612C-453E-9FAE-9DBD01FA0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hyperlink" Target="http://www.zemlemer.info/_nw/11/45107.jpg" TargetMode="External"/><Relationship Id="rId3" Type="http://schemas.openxmlformats.org/officeDocument/2006/relationships/tags" Target="../tags/tag11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image" Target="../media/image6.jpeg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1" Type="http://schemas.openxmlformats.org/officeDocument/2006/relationships/vmlDrawing" Target="../drawings/vmlDrawing9.v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oleObject" Target="../embeddings/oleObject9.bin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notesSlide" Target="../notesSlides/notesSlide8.xml"/><Relationship Id="rId27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tags" Target="../tags/tag142.xml"/><Relationship Id="rId18" Type="http://schemas.openxmlformats.org/officeDocument/2006/relationships/tags" Target="../tags/tag147.xml"/><Relationship Id="rId26" Type="http://schemas.openxmlformats.org/officeDocument/2006/relationships/image" Target="../media/image6.jpeg"/><Relationship Id="rId3" Type="http://schemas.openxmlformats.org/officeDocument/2006/relationships/tags" Target="../tags/tag132.xml"/><Relationship Id="rId21" Type="http://schemas.openxmlformats.org/officeDocument/2006/relationships/tags" Target="../tags/tag150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tags" Target="../tags/tag146.xml"/><Relationship Id="rId25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2" Type="http://schemas.openxmlformats.org/officeDocument/2006/relationships/tags" Target="../tags/tag131.xml"/><Relationship Id="rId16" Type="http://schemas.openxmlformats.org/officeDocument/2006/relationships/tags" Target="../tags/tag145.xml"/><Relationship Id="rId20" Type="http://schemas.openxmlformats.org/officeDocument/2006/relationships/tags" Target="../tags/tag149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24" Type="http://schemas.openxmlformats.org/officeDocument/2006/relationships/oleObject" Target="../embeddings/oleObject10.bin"/><Relationship Id="rId5" Type="http://schemas.openxmlformats.org/officeDocument/2006/relationships/tags" Target="../tags/tag134.xml"/><Relationship Id="rId15" Type="http://schemas.openxmlformats.org/officeDocument/2006/relationships/tags" Target="../tags/tag144.xml"/><Relationship Id="rId23" Type="http://schemas.openxmlformats.org/officeDocument/2006/relationships/notesSlide" Target="../notesSlides/notesSlide9.xml"/><Relationship Id="rId28" Type="http://schemas.openxmlformats.org/officeDocument/2006/relationships/image" Target="../media/image8.jpeg"/><Relationship Id="rId10" Type="http://schemas.openxmlformats.org/officeDocument/2006/relationships/tags" Target="../tags/tag139.xml"/><Relationship Id="rId19" Type="http://schemas.openxmlformats.org/officeDocument/2006/relationships/tags" Target="../tags/tag148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Relationship Id="rId22" Type="http://schemas.openxmlformats.org/officeDocument/2006/relationships/slideLayout" Target="../slideLayouts/slideLayout2.xml"/><Relationship Id="rId27" Type="http://schemas.openxmlformats.org/officeDocument/2006/relationships/hyperlink" Target="http://newzz.in.ua/uploads/posts/2012-02/1328204792_big_0big_1analiz-conkurentov.jp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26" Type="http://schemas.openxmlformats.org/officeDocument/2006/relationships/tags" Target="../tags/tag175.xml"/><Relationship Id="rId39" Type="http://schemas.openxmlformats.org/officeDocument/2006/relationships/image" Target="../media/image6.jpeg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34" Type="http://schemas.openxmlformats.org/officeDocument/2006/relationships/notesSlide" Target="../notesSlides/notesSlide1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tags" Target="../tags/tag174.xml"/><Relationship Id="rId33" Type="http://schemas.openxmlformats.org/officeDocument/2006/relationships/slideLayout" Target="../slideLayouts/slideLayout2.xml"/><Relationship Id="rId38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29" Type="http://schemas.openxmlformats.org/officeDocument/2006/relationships/tags" Target="../tags/tag178.xml"/><Relationship Id="rId1" Type="http://schemas.openxmlformats.org/officeDocument/2006/relationships/vmlDrawing" Target="../drawings/vmlDrawing11.v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tags" Target="../tags/tag173.xml"/><Relationship Id="rId32" Type="http://schemas.openxmlformats.org/officeDocument/2006/relationships/tags" Target="../tags/tag181.xml"/><Relationship Id="rId37" Type="http://schemas.openxmlformats.org/officeDocument/2006/relationships/image" Target="../media/image4.jpeg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28" Type="http://schemas.openxmlformats.org/officeDocument/2006/relationships/tags" Target="../tags/tag177.xml"/><Relationship Id="rId36" Type="http://schemas.openxmlformats.org/officeDocument/2006/relationships/hyperlink" Target="http://mediasubs.ru/group/uploads/li/lichnostnyij-rost-i-finansyi/image2/ItMDliMWJ.jpg" TargetMode="Externa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31" Type="http://schemas.openxmlformats.org/officeDocument/2006/relationships/tags" Target="../tags/tag180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Relationship Id="rId27" Type="http://schemas.openxmlformats.org/officeDocument/2006/relationships/tags" Target="../tags/tag176.xml"/><Relationship Id="rId30" Type="http://schemas.openxmlformats.org/officeDocument/2006/relationships/tags" Target="../tags/tag179.xml"/><Relationship Id="rId35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183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182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18" Type="http://schemas.openxmlformats.org/officeDocument/2006/relationships/tags" Target="../tags/tag202.xml"/><Relationship Id="rId3" Type="http://schemas.openxmlformats.org/officeDocument/2006/relationships/tags" Target="../tags/tag187.xml"/><Relationship Id="rId21" Type="http://schemas.openxmlformats.org/officeDocument/2006/relationships/oleObject" Target="../embeddings/oleObject13.bin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tags" Target="../tags/tag201.xml"/><Relationship Id="rId2" Type="http://schemas.openxmlformats.org/officeDocument/2006/relationships/tags" Target="../tags/tag186.xml"/><Relationship Id="rId16" Type="http://schemas.openxmlformats.org/officeDocument/2006/relationships/tags" Target="../tags/tag200.xml"/><Relationship Id="rId20" Type="http://schemas.openxmlformats.org/officeDocument/2006/relationships/notesSlide" Target="../notesSlides/notesSlide12.xml"/><Relationship Id="rId1" Type="http://schemas.openxmlformats.org/officeDocument/2006/relationships/vmlDrawing" Target="../drawings/vmlDrawing13.v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23" Type="http://schemas.openxmlformats.org/officeDocument/2006/relationships/image" Target="../media/image9.gif"/><Relationship Id="rId10" Type="http://schemas.openxmlformats.org/officeDocument/2006/relationships/tags" Target="../tags/tag19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Relationship Id="rId22" Type="http://schemas.openxmlformats.org/officeDocument/2006/relationships/hyperlink" Target="http://img-fotki.yandex.ru/get/5607/coto48.1f/0_60514_5f9181a7_X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tags" Target="../tags/tag215.xml"/><Relationship Id="rId18" Type="http://schemas.openxmlformats.org/officeDocument/2006/relationships/tags" Target="../tags/tag220.xml"/><Relationship Id="rId26" Type="http://schemas.openxmlformats.org/officeDocument/2006/relationships/hyperlink" Target="http://www.kanzlider.ru/upload/iblock/134/13448beebc4712b9afba75e0148727ac.png" TargetMode="External"/><Relationship Id="rId3" Type="http://schemas.openxmlformats.org/officeDocument/2006/relationships/tags" Target="../tags/tag20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17" Type="http://schemas.openxmlformats.org/officeDocument/2006/relationships/tags" Target="../tags/tag219.xml"/><Relationship Id="rId25" Type="http://schemas.openxmlformats.org/officeDocument/2006/relationships/image" Target="../media/image10.jpeg"/><Relationship Id="rId2" Type="http://schemas.openxmlformats.org/officeDocument/2006/relationships/tags" Target="../tags/tag204.xml"/><Relationship Id="rId16" Type="http://schemas.openxmlformats.org/officeDocument/2006/relationships/tags" Target="../tags/tag218.xml"/><Relationship Id="rId20" Type="http://schemas.openxmlformats.org/officeDocument/2006/relationships/tags" Target="../tags/tag222.xml"/><Relationship Id="rId1" Type="http://schemas.openxmlformats.org/officeDocument/2006/relationships/vmlDrawing" Target="../drawings/vmlDrawing14.v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24" Type="http://schemas.openxmlformats.org/officeDocument/2006/relationships/hyperlink" Target="http://i25.fastpic.ru/big/2012/1007/93/5f5e42d283e3125caebde64f0c4c0b93.jpg" TargetMode="External"/><Relationship Id="rId5" Type="http://schemas.openxmlformats.org/officeDocument/2006/relationships/tags" Target="../tags/tag207.xml"/><Relationship Id="rId15" Type="http://schemas.openxmlformats.org/officeDocument/2006/relationships/tags" Target="../tags/tag217.xml"/><Relationship Id="rId23" Type="http://schemas.openxmlformats.org/officeDocument/2006/relationships/oleObject" Target="../embeddings/oleObject14.bin"/><Relationship Id="rId10" Type="http://schemas.openxmlformats.org/officeDocument/2006/relationships/tags" Target="../tags/tag212.xml"/><Relationship Id="rId19" Type="http://schemas.openxmlformats.org/officeDocument/2006/relationships/tags" Target="../tags/tag221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tags" Target="../tags/tag216.xml"/><Relationship Id="rId22" Type="http://schemas.openxmlformats.org/officeDocument/2006/relationships/notesSlide" Target="../notesSlides/notesSlide13.xml"/><Relationship Id="rId27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image" Target="../media/image3.jpeg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oleObject" Target="../embeddings/oleObject3.bin"/><Relationship Id="rId2" Type="http://schemas.openxmlformats.org/officeDocument/2006/relationships/tags" Target="../tags/tag22.xml"/><Relationship Id="rId16" Type="http://schemas.openxmlformats.org/officeDocument/2006/relationships/notesSlide" Target="../notesSlides/notesSlide2.xml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36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35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3" Type="http://schemas.openxmlformats.org/officeDocument/2006/relationships/tags" Target="../tags/tag40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image" Target="../media/image4.jpeg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vmlDrawing" Target="../drawings/vmlDrawing5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hyperlink" Target="http://mediasubs.ru/group/uploads/li/lichnostnyij-rost-i-finansyi/image2/ItMDliMWJ.jpg" TargetMode="Externa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oleObject" Target="../embeddings/oleObject5.bin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59.xml"/><Relationship Id="rId21" Type="http://schemas.openxmlformats.org/officeDocument/2006/relationships/oleObject" Target="../embeddings/oleObject6.bin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notesSlide" Target="../notesSlides/notesSlide5.xml"/><Relationship Id="rId1" Type="http://schemas.openxmlformats.org/officeDocument/2006/relationships/vmlDrawing" Target="../drawings/vmlDrawing6.v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image" Target="../media/image4.jpeg"/><Relationship Id="rId10" Type="http://schemas.openxmlformats.org/officeDocument/2006/relationships/tags" Target="../tags/tag6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hyperlink" Target="http://mediasubs.ru/group/uploads/li/lichnostnyij-rost-i-finansyi/image2/ItMDliMWJ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image" Target="../media/image5.png"/><Relationship Id="rId3" Type="http://schemas.openxmlformats.org/officeDocument/2006/relationships/tags" Target="../tags/tag76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image" Target="../media/image4.jpeg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1" Type="http://schemas.openxmlformats.org/officeDocument/2006/relationships/vmlDrawing" Target="../drawings/vmlDrawing7.v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hyperlink" Target="http://mediasubs.ru/group/uploads/li/lichnostnyij-rost-i-finansyi/image2/ItMDliMWJ.jpg" TargetMode="Externa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oleObject" Target="../embeddings/oleObject7.bin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3" Type="http://schemas.openxmlformats.org/officeDocument/2006/relationships/tags" Target="../tags/tag95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image" Target="../media/image6.jpeg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Торгово-промышленная палата РФ, г. Москва, ул. Ильинка, 5/2, </a:t>
            </a:r>
            <a:r>
              <a:rPr lang="ru-RU" sz="1200" dirty="0" err="1" smtClean="0">
                <a:latin typeface="+mn-lt"/>
                <a:ea typeface="+mj-ea"/>
                <a:cs typeface="Arial" pitchFamily="34" charset="0"/>
              </a:rPr>
              <a:t>каб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. 540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23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.10.13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 1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3: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00</a:t>
            </a:r>
            <a:endParaRPr lang="ru-RU" sz="1200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9746" name="think-cell Slide" r:id="rId23" imgW="360" imgH="360" progId="TCLayout.ActiveDocument.1">
              <p:embed/>
            </p:oleObj>
          </a:graphicData>
        </a:graphic>
      </p:graphicFrame>
      <p:sp>
        <p:nvSpPr>
          <p:cNvPr id="27" name="Прямоугольник 26"/>
          <p:cNvSpPr/>
          <p:nvPr>
            <p:custDataLst>
              <p:tags r:id="rId2"/>
            </p:custDataLst>
          </p:nvPr>
        </p:nvSpPr>
        <p:spPr>
          <a:xfrm>
            <a:off x="2071670" y="1785926"/>
            <a:ext cx="2286016" cy="1000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>
            <p:custDataLst>
              <p:tags r:id="rId3"/>
            </p:custDataLst>
          </p:nvPr>
        </p:nvSpPr>
        <p:spPr>
          <a:xfrm>
            <a:off x="2071670" y="857232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недвижимости оказывает отрицательное воздействие на субъектов МСП г. Москвы в </a:t>
            </a:r>
            <a:r>
              <a:rPr lang="ru-RU" dirty="0" smtClean="0"/>
              <a:t>производстве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101418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Недвижимость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32" name="Rectangle 19"/>
          <p:cNvSpPr/>
          <p:nvPr>
            <p:custDataLst>
              <p:tags r:id="rId8"/>
            </p:custDataLst>
          </p:nvPr>
        </p:nvSpPr>
        <p:spPr>
          <a:xfrm>
            <a:off x="2071670" y="1771876"/>
            <a:ext cx="6786610" cy="101418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9"/>
            </p:custDataLst>
          </p:nvPr>
        </p:nvCxnSpPr>
        <p:spPr>
          <a:xfrm rot="5400000">
            <a:off x="3871967" y="2300339"/>
            <a:ext cx="97143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0"/>
            </p:custDataLst>
          </p:nvPr>
        </p:nvCxnSpPr>
        <p:spPr>
          <a:xfrm rot="5400000">
            <a:off x="6157983" y="2300339"/>
            <a:ext cx="97143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2071670" y="857232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3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29124" y="1928802"/>
            <a:ext cx="2143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Высокие ставки по аренде земли по итогам применения 670-ПП</a:t>
            </a:r>
            <a:endParaRPr lang="en-US" sz="1200" dirty="0" smtClean="0">
              <a:latin typeface="+mn-lt"/>
            </a:endParaRPr>
          </a:p>
        </p:txBody>
      </p:sp>
      <p:pic>
        <p:nvPicPr>
          <p:cNvPr id="19" name="Picture 7" descr="http://ivbb.ru/domain_dependent/ivbb.ru/uploadify/3d5b9ce52a570d78e6b4bf7f07f18550.jpg">
            <a:hlinkClick r:id="rId24"/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383"/>
          <a:stretch>
            <a:fillRect/>
          </a:stretch>
        </p:blipFill>
        <p:spPr bwMode="auto">
          <a:xfrm>
            <a:off x="142844" y="2920954"/>
            <a:ext cx="157163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трелка вниз 21"/>
          <p:cNvSpPr/>
          <p:nvPr>
            <p:custDataLst>
              <p:tags r:id="rId14"/>
            </p:custDataLst>
          </p:nvPr>
        </p:nvSpPr>
        <p:spPr>
          <a:xfrm>
            <a:off x="4786314" y="2928934"/>
            <a:ext cx="1214446" cy="164307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643702" y="1785926"/>
            <a:ext cx="21431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Проблема поиска и аренды помещения, удовлетворяющего требованиям и возможностям субъекта МСП</a:t>
            </a:r>
            <a:endParaRPr lang="en-US" sz="1200" dirty="0" smtClean="0">
              <a:latin typeface="+mn-lt"/>
            </a:endParaRPr>
          </a:p>
        </p:txBody>
      </p:sp>
      <p:sp>
        <p:nvSpPr>
          <p:cNvPr id="36" name="Стрелка вниз 35"/>
          <p:cNvSpPr/>
          <p:nvPr>
            <p:custDataLst>
              <p:tags r:id="rId16"/>
            </p:custDataLst>
          </p:nvPr>
        </p:nvSpPr>
        <p:spPr>
          <a:xfrm>
            <a:off x="7143768" y="2928934"/>
            <a:ext cx="1214446" cy="171451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9748" name="Picture 4" descr="http://www.zemlemer.info/_nw/11/45107.jpg">
            <a:hlinkClick r:id="rId26"/>
          </p:cNvPr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214414" y="4000504"/>
            <a:ext cx="3000396" cy="2178860"/>
          </a:xfrm>
          <a:prstGeom prst="rect">
            <a:avLst/>
          </a:prstGeom>
          <a:noFill/>
        </p:spPr>
      </p:pic>
      <p:sp>
        <p:nvSpPr>
          <p:cNvPr id="26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42844" y="857232"/>
            <a:ext cx="2000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30" name="Прямоугольник 29"/>
          <p:cNvSpPr/>
          <p:nvPr>
            <p:custDataLst>
              <p:tags r:id="rId19"/>
            </p:custDataLst>
          </p:nvPr>
        </p:nvSpPr>
        <p:spPr>
          <a:xfrm>
            <a:off x="6643702" y="4714884"/>
            <a:ext cx="2214578" cy="1500198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Несмотря на достаточно высокое количество сдаваемых помещений в г. Москве, поиск необходимого помещения затруднен из-за специфичности каждого запроса</a:t>
            </a:r>
          </a:p>
        </p:txBody>
      </p:sp>
      <p:sp>
        <p:nvSpPr>
          <p:cNvPr id="31" name="Прямоугольник 30"/>
          <p:cNvSpPr/>
          <p:nvPr>
            <p:custDataLst>
              <p:tags r:id="rId20"/>
            </p:custDataLst>
          </p:nvPr>
        </p:nvSpPr>
        <p:spPr>
          <a:xfrm>
            <a:off x="4429124" y="4714884"/>
            <a:ext cx="2000264" cy="1500198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Субъекты МСП, арендующие значительные площади несут высокие дополнительные издержки, исключающие получение прибыли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74082" name="think-cell Slide" r:id="rId24" imgW="360" imgH="360" progId="TCLayout.ActiveDocument.1">
              <p:embed/>
            </p:oleObj>
          </a:graphicData>
        </a:graphic>
      </p:graphicFrame>
      <p:sp>
        <p:nvSpPr>
          <p:cNvPr id="28" name="Прямоугольник 27"/>
          <p:cNvSpPr/>
          <p:nvPr>
            <p:custDataLst>
              <p:tags r:id="rId2"/>
            </p:custDataLst>
          </p:nvPr>
        </p:nvSpPr>
        <p:spPr>
          <a:xfrm>
            <a:off x="2071670" y="1785926"/>
            <a:ext cx="2286016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>
            <p:custDataLst>
              <p:tags r:id="rId3"/>
            </p:custDataLst>
          </p:nvPr>
        </p:nvSpPr>
        <p:spPr>
          <a:xfrm>
            <a:off x="2071670" y="857232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рынка труда оказывает отрицательное воздействие на субъектов МСП г. Москвы в </a:t>
            </a:r>
            <a:r>
              <a:rPr lang="ru-RU" dirty="0" smtClean="0"/>
              <a:t>производстве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11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108562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Рынок труда, трудовые ресурсы</a:t>
            </a:r>
          </a:p>
        </p:txBody>
      </p:sp>
      <p:sp>
        <p:nvSpPr>
          <p:cNvPr id="32" name="Rectangle 19"/>
          <p:cNvSpPr/>
          <p:nvPr>
            <p:custDataLst>
              <p:tags r:id="rId8"/>
            </p:custDataLst>
          </p:nvPr>
        </p:nvSpPr>
        <p:spPr>
          <a:xfrm>
            <a:off x="2071670" y="1771876"/>
            <a:ext cx="6786610" cy="108562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9"/>
            </p:custDataLst>
          </p:nvPr>
        </p:nvCxnSpPr>
        <p:spPr>
          <a:xfrm rot="5400000">
            <a:off x="3836248" y="2336058"/>
            <a:ext cx="104287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0"/>
            </p:custDataLst>
          </p:nvPr>
        </p:nvCxnSpPr>
        <p:spPr>
          <a:xfrm rot="5400000">
            <a:off x="6122264" y="2336058"/>
            <a:ext cx="104287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2071670" y="857232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3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43702" y="1928802"/>
            <a:ext cx="22145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Низкая квалификация управленческих кадров/ старение кадров</a:t>
            </a:r>
            <a:endParaRPr lang="en-US" sz="1200" dirty="0" smtClean="0">
              <a:latin typeface="+mn-lt"/>
            </a:endParaRPr>
          </a:p>
        </p:txBody>
      </p:sp>
      <p:pic>
        <p:nvPicPr>
          <p:cNvPr id="19" name="Picture 7" descr="http://ivbb.ru/domain_dependent/ivbb.ru/uploadify/3d5b9ce52a570d78e6b4bf7f07f18550.jpg">
            <a:hlinkClick r:id="rId25"/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383"/>
          <a:stretch>
            <a:fillRect/>
          </a:stretch>
        </p:blipFill>
        <p:spPr bwMode="auto">
          <a:xfrm>
            <a:off x="142844" y="3071810"/>
            <a:ext cx="157163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трелка вниз 21"/>
          <p:cNvSpPr/>
          <p:nvPr>
            <p:custDataLst>
              <p:tags r:id="rId14"/>
            </p:custDataLst>
          </p:nvPr>
        </p:nvSpPr>
        <p:spPr>
          <a:xfrm>
            <a:off x="7215206" y="3000372"/>
            <a:ext cx="1214446" cy="171451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14810" y="1749500"/>
            <a:ext cx="25717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100" dirty="0" smtClean="0">
                <a:latin typeface="+mn-lt"/>
              </a:rPr>
              <a:t>Сложности с привлечением талантливых молодых специалистов (согласно опросам Опоры России порядка 40%  производственных компаний испытывает острый дефицит)</a:t>
            </a:r>
            <a:endParaRPr lang="en-US" sz="1100" dirty="0" smtClean="0">
              <a:latin typeface="+mn-lt"/>
            </a:endParaRPr>
          </a:p>
        </p:txBody>
      </p:sp>
      <p:sp>
        <p:nvSpPr>
          <p:cNvPr id="36" name="Стрелка вниз 35"/>
          <p:cNvSpPr/>
          <p:nvPr>
            <p:custDataLst>
              <p:tags r:id="rId16"/>
            </p:custDataLst>
          </p:nvPr>
        </p:nvSpPr>
        <p:spPr>
          <a:xfrm>
            <a:off x="4929190" y="3000372"/>
            <a:ext cx="1214446" cy="171451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>
            <p:custDataLst>
              <p:tags r:id="rId17"/>
            </p:custDataLst>
          </p:nvPr>
        </p:nvSpPr>
        <p:spPr>
          <a:xfrm>
            <a:off x="6858016" y="4857760"/>
            <a:ext cx="2000264" cy="1357322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Наиболее качественными управленческими кадрами являются специалисты советской школы, но их число ограничено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>
            <p:custDataLst>
              <p:tags r:id="rId18"/>
            </p:custDataLst>
          </p:nvPr>
        </p:nvSpPr>
        <p:spPr>
          <a:xfrm>
            <a:off x="4500562" y="4857760"/>
            <a:ext cx="2071702" cy="1357322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Работа в отрасли не является достаточно престижной и высокооплачиваемой, в связи с этим поиск новых кадров затруднен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pic>
        <p:nvPicPr>
          <p:cNvPr id="174084" name="Picture 4" descr="http://newzz.in.ua/uploads/posts/2012-02/1328204792_big_0big_1analiz-conkurentov.jpg">
            <a:hlinkClick r:id="rId27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214545" y="3813548"/>
            <a:ext cx="2212649" cy="2353882"/>
          </a:xfrm>
          <a:prstGeom prst="rect">
            <a:avLst/>
          </a:prstGeom>
          <a:noFill/>
        </p:spPr>
      </p:pic>
      <p:sp>
        <p:nvSpPr>
          <p:cNvPr id="31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2844" y="857232"/>
            <a:ext cx="2000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27" name="TextBox 1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-1588" y="6286520"/>
            <a:ext cx="85741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 «Индекс Опоры – 2012»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2274" name="think-cell Slide" r:id="rId35" imgW="360" imgH="360" progId="TCLayout.ActiveDocument.1">
              <p:embed/>
            </p:oleObj>
          </a:graphicData>
        </a:graphic>
      </p:graphicFrame>
      <p:sp>
        <p:nvSpPr>
          <p:cNvPr id="28" name="Прямоугольник 27"/>
          <p:cNvSpPr/>
          <p:nvPr>
            <p:custDataLst>
              <p:tags r:id="rId2"/>
            </p:custDataLst>
          </p:nvPr>
        </p:nvSpPr>
        <p:spPr>
          <a:xfrm>
            <a:off x="2071670" y="4155350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="" xmlns:p14="http://schemas.microsoft.com/office/powerpoint/2010/main" val="1898590413"/>
              </p:ext>
            </p:extLst>
          </p:nvPr>
        </p:nvGraphicFramePr>
        <p:xfrm>
          <a:off x="2071670" y="4155350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0" name="Прямоугольник 49"/>
          <p:cNvSpPr/>
          <p:nvPr>
            <p:custDataLst>
              <p:tags r:id="rId4"/>
            </p:custDataLst>
          </p:nvPr>
        </p:nvSpPr>
        <p:spPr>
          <a:xfrm>
            <a:off x="4357686" y="3500438"/>
            <a:ext cx="2286016" cy="895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6643702" y="2714620"/>
            <a:ext cx="2214578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>
            <p:custDataLst>
              <p:tags r:id="rId6"/>
            </p:custDataLst>
          </p:nvPr>
        </p:nvSpPr>
        <p:spPr>
          <a:xfrm>
            <a:off x="2071670" y="2714620"/>
            <a:ext cx="2286016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7"/>
            </p:custDataLst>
          </p:nvPr>
        </p:nvSpPr>
        <p:spPr>
          <a:xfrm rot="10800000">
            <a:off x="2071670" y="1924811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8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9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нормативной правовой базы характеризуются как положительным, так и отрицательным воздействием на субъектов МСП г. Москвы </a:t>
            </a:r>
            <a:r>
              <a:rPr lang="ru-RU" dirty="0" smtClean="0"/>
              <a:t>в производстве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12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="" xmlns:p14="http://schemas.microsoft.com/office/powerpoint/2010/main" val="3803609240"/>
              </p:ext>
            </p:extLst>
          </p:nvPr>
        </p:nvGraphicFramePr>
        <p:xfrm>
          <a:off x="2071670" y="1857363"/>
          <a:ext cx="6858048" cy="86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612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12"/>
            </p:custDataLst>
          </p:nvPr>
        </p:nvSpPr>
        <p:spPr>
          <a:xfrm>
            <a:off x="142844" y="2714620"/>
            <a:ext cx="1857388" cy="138861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Нормативная правовая база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71470" y="2181516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14"/>
            </p:custDataLst>
          </p:nvPr>
        </p:nvSpPr>
        <p:spPr>
          <a:xfrm>
            <a:off x="2071670" y="2714620"/>
            <a:ext cx="6786610" cy="1398357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5"/>
            </p:custDataLst>
          </p:nvPr>
        </p:nvCxnSpPr>
        <p:spPr>
          <a:xfrm rot="5400000">
            <a:off x="3658508" y="3413798"/>
            <a:ext cx="139835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6"/>
            </p:custDataLst>
          </p:nvPr>
        </p:nvCxnSpPr>
        <p:spPr>
          <a:xfrm rot="16200000" flipH="1">
            <a:off x="5951934" y="3406388"/>
            <a:ext cx="1398356" cy="1482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6" descr="http://mediasubs.ru/group/uploads/li/lichnostnyij-rost-i-finansyi/image2/ItMDliMWJ.jpg">
            <a:hlinkClick r:id="rId36"/>
          </p:cNvPr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214282" y="928669"/>
            <a:ext cx="1643074" cy="1215876"/>
          </a:xfrm>
          <a:prstGeom prst="rect">
            <a:avLst/>
          </a:prstGeom>
          <a:noFill/>
        </p:spPr>
      </p:pic>
      <p:sp>
        <p:nvSpPr>
          <p:cNvPr id="43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-71438" y="4335487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Отрицательное воздействие фактора</a:t>
            </a:r>
          </a:p>
        </p:txBody>
      </p:sp>
      <p:pic>
        <p:nvPicPr>
          <p:cNvPr id="125959" name="Picture 7" descr="http://ivbb.ru/domain_dependent/ivbb.ru/uploadify/3d5b9ce52a570d78e6b4bf7f07f18550.jpg">
            <a:hlinkClick r:id="rId38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0" y="5085184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единительная линия 26"/>
          <p:cNvCxnSpPr/>
          <p:nvPr>
            <p:custDataLst>
              <p:tags r:id="rId20"/>
            </p:custDataLst>
          </p:nvPr>
        </p:nvCxnSpPr>
        <p:spPr>
          <a:xfrm>
            <a:off x="2071670" y="3500438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>
            <p:custDataLst>
              <p:tags r:id="rId21"/>
            </p:custDataLst>
          </p:nvPr>
        </p:nvCxnSpPr>
        <p:spPr>
          <a:xfrm>
            <a:off x="6643702" y="3500438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>
            <p:custDataLst>
              <p:tags r:id="rId22"/>
            </p:custDataLst>
          </p:nvPr>
        </p:nvCxnSpPr>
        <p:spPr>
          <a:xfrm>
            <a:off x="4357686" y="357187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-1588" y="6286520"/>
            <a:ext cx="85741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 реестр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техрегламентов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Таможенного союза</a:t>
            </a: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357686" y="3500438"/>
            <a:ext cx="2286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Ужесточение технических регламентов Таможенным союзом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Стрелка вниз 43"/>
          <p:cNvSpPr/>
          <p:nvPr>
            <p:custDataLst>
              <p:tags r:id="rId25"/>
            </p:custDataLst>
          </p:nvPr>
        </p:nvSpPr>
        <p:spPr>
          <a:xfrm>
            <a:off x="4857752" y="5000636"/>
            <a:ext cx="1143008" cy="44431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>
            <p:custDataLst>
              <p:tags r:id="rId26"/>
            </p:custDataLst>
          </p:nvPr>
        </p:nvSpPr>
        <p:spPr>
          <a:xfrm>
            <a:off x="4357686" y="5500702"/>
            <a:ext cx="2286016" cy="71438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Необходимость реструктуризации производства для соответствия новым требованиям</a:t>
            </a:r>
            <a:endParaRPr lang="ru-RU" sz="1200" b="1" dirty="0" smtClean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49" name="Прямая соединительная линия 48"/>
          <p:cNvCxnSpPr/>
          <p:nvPr>
            <p:custDataLst>
              <p:tags r:id="rId27"/>
            </p:custDataLst>
          </p:nvPr>
        </p:nvCxnSpPr>
        <p:spPr>
          <a:xfrm>
            <a:off x="4357686" y="3500438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>
            <p:custDataLst>
              <p:tags r:id="rId28"/>
            </p:custDataLst>
          </p:nvPr>
        </p:nvSpPr>
        <p:spPr>
          <a:xfrm>
            <a:off x="4357686" y="2669441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«Реструктуризация и стимулирование развития промышленности в г. Москве на 2012–2016 гг.»</a:t>
            </a:r>
            <a:endParaRPr lang="ru-RU" sz="1200" dirty="0">
              <a:latin typeface="+mn-lt"/>
            </a:endParaRPr>
          </a:p>
        </p:txBody>
      </p:sp>
      <p:sp>
        <p:nvSpPr>
          <p:cNvPr id="51" name="Стрелка вниз 50"/>
          <p:cNvSpPr/>
          <p:nvPr>
            <p:custDataLst>
              <p:tags r:id="rId29"/>
            </p:custDataLst>
          </p:nvPr>
        </p:nvSpPr>
        <p:spPr>
          <a:xfrm rot="10800000">
            <a:off x="4786314" y="1500174"/>
            <a:ext cx="1214446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071934" y="967071"/>
            <a:ext cx="2786082" cy="461665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Системная политика по реорганизации промышленных территорий</a:t>
            </a:r>
          </a:p>
        </p:txBody>
      </p:sp>
      <p:cxnSp>
        <p:nvCxnSpPr>
          <p:cNvPr id="35" name="Прямая соединительная линия 34"/>
          <p:cNvCxnSpPr/>
          <p:nvPr>
            <p:custDataLst>
              <p:tags r:id="rId31"/>
            </p:custDataLst>
          </p:nvPr>
        </p:nvCxnSpPr>
        <p:spPr>
          <a:xfrm>
            <a:off x="2071670" y="357187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>
            <p:custDataLst>
              <p:tags r:id="rId32"/>
            </p:custDataLst>
          </p:nvPr>
        </p:nvCxnSpPr>
        <p:spPr>
          <a:xfrm>
            <a:off x="6643702" y="3571876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1314" name="think-cell Slide" r:id="rId8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По итогам массового опроса выявлена средняя степень воздействия указанных факторов на субъекты МСП г. Москвы </a:t>
            </a:r>
            <a:r>
              <a:rPr lang="ru-RU" dirty="0" smtClean="0"/>
              <a:t>в производстве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13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846511"/>
          <a:ext cx="8572560" cy="542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4769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769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232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2322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232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7602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услуги*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0082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11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 производственных компаний, проведенного АНО «НИСИПП»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*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Группа факторов требует детального понимания, в связи с чем планируется выявление степени востребованности в процессе проведения глубинных интервью и практических мероприятий с экспертами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857364"/>
            <a:ext cx="1622554" cy="157163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38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3500438"/>
            <a:ext cx="2630666" cy="192882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3%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5500702"/>
            <a:ext cx="2558658" cy="71438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1%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5429264"/>
            <a:ext cx="3168922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7</a:t>
            </a:r>
            <a:r>
              <a:rPr lang="ru-RU" dirty="0" smtClean="0"/>
              <a:t>0%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1357298"/>
            <a:ext cx="2016794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4</a:t>
            </a:r>
            <a:r>
              <a:rPr lang="ru-RU" dirty="0" smtClean="0"/>
              <a:t>0%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1857364"/>
            <a:ext cx="2736874" cy="71438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2%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2643182"/>
            <a:ext cx="1296714" cy="71438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30%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1357298"/>
            <a:ext cx="3206730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7</a:t>
            </a:r>
            <a:r>
              <a:rPr lang="ru-RU" dirty="0" smtClean="0"/>
              <a:t>3%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5650" name="think-cell Slide" r:id="rId21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Ряд вопросов проводимого исследования может быть эффективно решен на основе учета мнения экспертного сообщества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14282" y="78579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19"/>
          <p:cNvSpPr/>
          <p:nvPr>
            <p:custDataLst>
              <p:tags r:id="rId5"/>
            </p:custDataLst>
          </p:nvPr>
        </p:nvSpPr>
        <p:spPr>
          <a:xfrm>
            <a:off x="2143108" y="78579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Rectangle 19"/>
          <p:cNvSpPr/>
          <p:nvPr>
            <p:custDataLst>
              <p:tags r:id="rId6"/>
            </p:custDataLst>
          </p:nvPr>
        </p:nvSpPr>
        <p:spPr>
          <a:xfrm>
            <a:off x="2143108" y="1571612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3108" y="928670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еще факторы, </a:t>
            </a:r>
            <a:r>
              <a:rPr lang="ru-RU" sz="1200" dirty="0">
                <a:latin typeface="+mn-lt"/>
              </a:rPr>
              <a:t>способствующие формированию точек роста субъектов </a:t>
            </a:r>
            <a:r>
              <a:rPr lang="ru-RU" sz="1200" dirty="0" smtClean="0">
                <a:latin typeface="+mn-lt"/>
              </a:rPr>
              <a:t>МСП в производстве остались нерассмотренными? 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43108" y="2461763"/>
            <a:ext cx="657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Какие, на Ваш взгляд, точки роста субъектов МСП могут сформироваться в будущем в производстве ? Возможно ли формирование новых успешных </a:t>
            </a:r>
            <a:r>
              <a:rPr lang="ru-RU" sz="1200" dirty="0" err="1" smtClean="0">
                <a:latin typeface="+mn-lt"/>
              </a:rPr>
              <a:t>бизнес-моделей</a:t>
            </a:r>
            <a:r>
              <a:rPr lang="ru-RU" sz="1200" dirty="0" smtClean="0">
                <a:latin typeface="+mn-lt"/>
              </a:rPr>
              <a:t>?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43108" y="328612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какой степени государственная поддержка способна обеспечить формирование точек роста в производстве?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08" y="407194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факторы внешней среды необходимо развивать для того, чтобы сформировались новые точки роста и продолжалась динамика текущих?</a:t>
            </a:r>
            <a:endParaRPr lang="en-US" sz="1200" dirty="0" smtClean="0">
              <a:latin typeface="+mn-lt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3108" y="5643578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Есть ли у Вас какие-либо невысказанные пожелания, предложения и комментарии по текущему исследованию?</a:t>
            </a:r>
            <a:endParaRPr lang="en-US" sz="1200" dirty="0" smtClean="0">
              <a:latin typeface="+mn-lt"/>
            </a:endParaRPr>
          </a:p>
        </p:txBody>
      </p:sp>
      <p:pic>
        <p:nvPicPr>
          <p:cNvPr id="149510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857232"/>
            <a:ext cx="429163" cy="642942"/>
          </a:xfrm>
          <a:prstGeom prst="rect">
            <a:avLst/>
          </a:prstGeom>
          <a:noFill/>
        </p:spPr>
      </p:pic>
      <p:sp>
        <p:nvSpPr>
          <p:cNvPr id="29" name="Rectangle 19"/>
          <p:cNvSpPr/>
          <p:nvPr>
            <p:custDataLst>
              <p:tags r:id="rId12"/>
            </p:custDataLst>
          </p:nvPr>
        </p:nvSpPr>
        <p:spPr>
          <a:xfrm>
            <a:off x="2143108" y="2357430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/>
          <p:nvPr>
            <p:custDataLst>
              <p:tags r:id="rId13"/>
            </p:custDataLst>
          </p:nvPr>
        </p:nvSpPr>
        <p:spPr>
          <a:xfrm>
            <a:off x="2143108" y="314324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Rectangle 19"/>
          <p:cNvSpPr/>
          <p:nvPr>
            <p:custDataLst>
              <p:tags r:id="rId14"/>
            </p:custDataLst>
          </p:nvPr>
        </p:nvSpPr>
        <p:spPr>
          <a:xfrm>
            <a:off x="2143108" y="3929066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Rectangle 19"/>
          <p:cNvSpPr/>
          <p:nvPr>
            <p:custDataLst>
              <p:tags r:id="rId15"/>
            </p:custDataLst>
          </p:nvPr>
        </p:nvSpPr>
        <p:spPr>
          <a:xfrm>
            <a:off x="2143108" y="5500702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4" name="Pentagon 18"/>
          <p:cNvSpPr/>
          <p:nvPr/>
        </p:nvSpPr>
        <p:spPr>
          <a:xfrm>
            <a:off x="214282" y="1571612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37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1643050"/>
            <a:ext cx="429163" cy="642942"/>
          </a:xfrm>
          <a:prstGeom prst="rect">
            <a:avLst/>
          </a:prstGeom>
          <a:noFill/>
        </p:spPr>
      </p:pic>
      <p:sp>
        <p:nvSpPr>
          <p:cNvPr id="38" name="Pentagon 18"/>
          <p:cNvSpPr/>
          <p:nvPr/>
        </p:nvSpPr>
        <p:spPr>
          <a:xfrm>
            <a:off x="214282" y="2357430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1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2428868"/>
            <a:ext cx="429163" cy="642942"/>
          </a:xfrm>
          <a:prstGeom prst="rect">
            <a:avLst/>
          </a:prstGeom>
          <a:noFill/>
        </p:spPr>
      </p:pic>
      <p:sp>
        <p:nvSpPr>
          <p:cNvPr id="42" name="Pentagon 18"/>
          <p:cNvSpPr/>
          <p:nvPr/>
        </p:nvSpPr>
        <p:spPr>
          <a:xfrm>
            <a:off x="214282" y="314324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3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3214686"/>
            <a:ext cx="429163" cy="642942"/>
          </a:xfrm>
          <a:prstGeom prst="rect">
            <a:avLst/>
          </a:prstGeom>
          <a:noFill/>
        </p:spPr>
      </p:pic>
      <p:sp>
        <p:nvSpPr>
          <p:cNvPr id="50" name="Pentagon 18"/>
          <p:cNvSpPr/>
          <p:nvPr/>
        </p:nvSpPr>
        <p:spPr>
          <a:xfrm>
            <a:off x="214282" y="3929066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1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4000504"/>
            <a:ext cx="429163" cy="642942"/>
          </a:xfrm>
          <a:prstGeom prst="rect">
            <a:avLst/>
          </a:prstGeom>
          <a:noFill/>
        </p:spPr>
      </p:pic>
      <p:sp>
        <p:nvSpPr>
          <p:cNvPr id="52" name="Pentagon 18"/>
          <p:cNvSpPr/>
          <p:nvPr/>
        </p:nvSpPr>
        <p:spPr>
          <a:xfrm>
            <a:off x="214282" y="5500702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4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5572140"/>
            <a:ext cx="429163" cy="642942"/>
          </a:xfrm>
          <a:prstGeom prst="rect">
            <a:avLst/>
          </a:prstGeom>
          <a:noFill/>
        </p:spPr>
      </p:pic>
      <p:sp>
        <p:nvSpPr>
          <p:cNvPr id="55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43108" y="1681451"/>
            <a:ext cx="657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dirty="0" smtClean="0">
                <a:latin typeface="+mn-lt"/>
              </a:rPr>
              <a:t>, на Ваш взгляд, являются наиболее успешными в производстве? Возникали ли за последние 3-4 года новые успешные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dirty="0" smtClean="0">
                <a:latin typeface="+mn-lt"/>
              </a:rPr>
              <a:t> в данном сегменте? </a:t>
            </a:r>
            <a:endParaRPr lang="en-US" sz="1200" dirty="0" smtClean="0">
              <a:latin typeface="+mn-lt"/>
            </a:endParaRPr>
          </a:p>
        </p:txBody>
      </p:sp>
      <p:sp>
        <p:nvSpPr>
          <p:cNvPr id="49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143108" y="4857760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 Вы оцениваете состояние предпринимательской среды г. Москвы по сравнению с другими регионами России и мира?</a:t>
            </a:r>
            <a:endParaRPr lang="en-US" sz="1200" dirty="0" smtClean="0">
              <a:latin typeface="+mn-lt"/>
            </a:endParaRPr>
          </a:p>
        </p:txBody>
      </p:sp>
      <p:sp>
        <p:nvSpPr>
          <p:cNvPr id="56" name="Rectangle 19"/>
          <p:cNvSpPr/>
          <p:nvPr>
            <p:custDataLst>
              <p:tags r:id="rId18"/>
            </p:custDataLst>
          </p:nvPr>
        </p:nvSpPr>
        <p:spPr>
          <a:xfrm>
            <a:off x="2143108" y="471488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7" name="Pentagon 18"/>
          <p:cNvSpPr/>
          <p:nvPr/>
        </p:nvSpPr>
        <p:spPr>
          <a:xfrm>
            <a:off x="214282" y="471488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8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4786322"/>
            <a:ext cx="429163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2500306"/>
            <a:ext cx="9144000" cy="2000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4626" name="think-cell Slide" r:id="rId23" imgW="360" imgH="360" progId="TCLayout.ActiveDocument.1">
              <p:embed/>
            </p:oleObj>
          </a:graphicData>
        </a:graphic>
      </p:graphicFrame>
      <p:sp>
        <p:nvSpPr>
          <p:cNvPr id="23" name="Прямоугольник 2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6" name="Прямоугольник 5"/>
          <p:cNvSpPr/>
          <p:nvPr>
            <p:custDataLst>
              <p:tags r:id="rId3"/>
            </p:custDataLst>
          </p:nvPr>
        </p:nvSpPr>
        <p:spPr>
          <a:xfrm>
            <a:off x="264220" y="1335068"/>
            <a:ext cx="280831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264220" y="906439"/>
            <a:ext cx="2808311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каких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отраслях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осуществляется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поиск точек роста?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8" name="Равнобедренный треугольник 7"/>
          <p:cNvSpPr/>
          <p:nvPr>
            <p:custDataLst>
              <p:tags r:id="rId5"/>
            </p:custDataLst>
          </p:nvPr>
        </p:nvSpPr>
        <p:spPr>
          <a:xfrm rot="5400000">
            <a:off x="1923544" y="2423584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9" name="Равнобедренный треугольник 8"/>
          <p:cNvSpPr/>
          <p:nvPr>
            <p:custDataLst>
              <p:tags r:id="rId6"/>
            </p:custDataLst>
          </p:nvPr>
        </p:nvSpPr>
        <p:spPr>
          <a:xfrm rot="10800000">
            <a:off x="3623241" y="3977149"/>
            <a:ext cx="5096831" cy="1440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7"/>
            </p:custDataLst>
          </p:nvPr>
        </p:nvSpPr>
        <p:spPr>
          <a:xfrm>
            <a:off x="3419871" y="4559468"/>
            <a:ext cx="5438409" cy="15841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8"/>
            </p:custDataLst>
          </p:nvPr>
        </p:nvSpPr>
        <p:spPr>
          <a:xfrm>
            <a:off x="3419871" y="4188824"/>
            <a:ext cx="5438409" cy="370643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sym typeface="Arial"/>
              </a:rPr>
              <a:t>Что позволяет предполагать наличие в сегменте точки роста для МСП?</a:t>
            </a:r>
            <a:endParaRPr lang="ru-RU" sz="12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9"/>
            </p:custDataLst>
          </p:nvPr>
        </p:nvSpPr>
        <p:spPr>
          <a:xfrm>
            <a:off x="3571868" y="4729001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Число активно растущих компаний, представленных в анализе по каждому сегменту не должно быть менее 10% от общего количества компаний в сегменте*</a:t>
            </a:r>
          </a:p>
        </p:txBody>
      </p:sp>
      <p:sp>
        <p:nvSpPr>
          <p:cNvPr id="13" name="AutoShap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396624" flipH="1">
            <a:off x="5908386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3376">
            <a:off x="5622634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12"/>
            </p:custDataLst>
          </p:nvPr>
        </p:nvSpPr>
        <p:spPr>
          <a:xfrm>
            <a:off x="6357950" y="4906967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Темпы роста всех анализируемых показателей превышают среднерыночные (по всем видам деятельности)</a:t>
            </a:r>
          </a:p>
        </p:txBody>
      </p:sp>
      <p:sp>
        <p:nvSpPr>
          <p:cNvPr id="20" name="Прямоугольник 19"/>
          <p:cNvSpPr/>
          <p:nvPr>
            <p:custDataLst>
              <p:tags r:id="rId13"/>
            </p:custDataLst>
          </p:nvPr>
        </p:nvSpPr>
        <p:spPr>
          <a:xfrm>
            <a:off x="3428992" y="906439"/>
            <a:ext cx="5429288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Какие компании и данные о них должны быть проанализированы?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Приложение 1. Методика выявления и исследования точек роста субъектов МСП за последние 3 года в разрезе разных отраслей</a:t>
            </a:r>
            <a:endParaRPr lang="ru-RU" b="1" dirty="0"/>
          </a:p>
        </p:txBody>
      </p:sp>
      <p:sp>
        <p:nvSpPr>
          <p:cNvPr id="40" name="Прямоугольник 39"/>
          <p:cNvSpPr/>
          <p:nvPr>
            <p:custDataLst>
              <p:tags r:id="rId15"/>
            </p:custDataLst>
          </p:nvPr>
        </p:nvSpPr>
        <p:spPr>
          <a:xfrm>
            <a:off x="3428992" y="1335067"/>
            <a:ext cx="5429288" cy="2571768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buFont typeface="+mj-lt"/>
              <a:buAutoNum type="arabicPeriod"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7158" y="1406506"/>
            <a:ext cx="257176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Были рассмотрены следующие приоритетные отрасли: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обрабатывающее производство (23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строительство (5 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(3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транспорт и связь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операции с недвижимым имуществом, аренда и предоставление услуг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предоставление прочих коммунальных, социальных и персональных услуг (4 сегмента)</a:t>
            </a:r>
          </a:p>
        </p:txBody>
      </p:sp>
      <p:sp>
        <p:nvSpPr>
          <p:cNvPr id="44" name="Прямоугольник 43"/>
          <p:cNvSpPr/>
          <p:nvPr>
            <p:custDataLst>
              <p:tags r:id="rId17"/>
            </p:custDataLst>
          </p:nvPr>
        </p:nvSpPr>
        <p:spPr>
          <a:xfrm>
            <a:off x="3500430" y="1406506"/>
            <a:ext cx="5214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отобраны компании, предоставляющие необходимые финансовые данные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расчет темпов роста по основным показателям за период с 2009 по 2012 гг.: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</p:txBody>
      </p:sp>
      <p:sp>
        <p:nvSpPr>
          <p:cNvPr id="45" name="Прямоугольник 44"/>
          <p:cNvSpPr/>
          <p:nvPr>
            <p:custDataLst>
              <p:tags r:id="rId18"/>
            </p:custDataLst>
          </p:nvPr>
        </p:nvSpPr>
        <p:spPr>
          <a:xfrm>
            <a:off x="6500826" y="2335199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полученные показатели очищены от инфляции</a:t>
            </a:r>
          </a:p>
        </p:txBody>
      </p:sp>
      <p:pic>
        <p:nvPicPr>
          <p:cNvPr id="98308" name="Picture 4" descr="http://i25.fastpic.ru/big/2012/1007/93/5f5e42d283e3125caebde64f0c4c0b93.jpg">
            <a:hlinkClick r:id="rId24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786578" y="2763827"/>
            <a:ext cx="1679525" cy="1114415"/>
          </a:xfrm>
          <a:prstGeom prst="rect">
            <a:avLst/>
          </a:prstGeom>
          <a:noFill/>
        </p:spPr>
      </p:pic>
      <p:sp>
        <p:nvSpPr>
          <p:cNvPr id="48" name="Text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-1588" y="6357958"/>
            <a:ext cx="828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*За исключением производства табачных изделий, в котором число компаний, присутствующих в сегменте слишком мало для формирования точки роста (не более 4 компаний в год предоставляют отчетность в СПАРК)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6741" name="Picture 5" descr="http://www.kanzlider.ru/upload/iblock/134/13448beebc4712b9afba75e0148727ac.pn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 rot="5400000">
            <a:off x="1214414" y="485776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6258" name="think-cell Slide" r:id="rId16" imgW="360" imgH="360" progId="TCLayout.ActiveDocument.1">
              <p:embed/>
            </p:oleObj>
          </a:graphicData>
        </a:graphic>
      </p:graphicFrame>
      <p:sp>
        <p:nvSpPr>
          <p:cNvPr id="15" name="Rectangle 13"/>
          <p:cNvSpPr/>
          <p:nvPr>
            <p:custDataLst>
              <p:tags r:id="rId2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3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4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5"/>
            </p:custDataLst>
          </p:nvPr>
        </p:nvSpPr>
        <p:spPr>
          <a:xfrm>
            <a:off x="571472" y="3019425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Анализ российского и зарубежного опыта исследований предпринимательской среды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метода исследования текущего состояния предпринимательской среды в условиях ресурсных особенностей г. Москва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7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8"/>
            </p:custDataLst>
          </p:nvPr>
        </p:nvSpPr>
        <p:spPr bwMode="gray">
          <a:xfrm>
            <a:off x="2928926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9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1"/>
            </p:custDataLst>
          </p:nvPr>
        </p:nvSpPr>
        <p:spPr bwMode="gray">
          <a:xfrm>
            <a:off x="5857884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4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1074" name="think-cell Slide" r:id="rId8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Для каждой выявленной точки роста субъектов МСП г. Москвы анализируются группы внешних факторов среды, способных оказать существенное воздействие на их формирование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928672"/>
          <a:ext cx="8572560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21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78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9006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274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3121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3427" name="think-cell Slide" r:id="rId17" imgW="360" imgH="360" progId="TCLayout.ActiveDocument.1">
              <p:embed/>
            </p:oleObj>
          </a:graphicData>
        </a:graphic>
      </p:graphicFrame>
      <p:pic>
        <p:nvPicPr>
          <p:cNvPr id="26" name="Рисунок 25" descr="kpi1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7215207" y="4946487"/>
            <a:ext cx="1357322" cy="1142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«Обрабатывающем производстве</a:t>
            </a:r>
            <a:r>
              <a:rPr lang="ru-RU" b="1" dirty="0" smtClean="0">
                <a:latin typeface="+mj-lt"/>
              </a:rPr>
              <a:t>» </a:t>
            </a:r>
            <a:r>
              <a:rPr lang="ru-RU" dirty="0" smtClean="0">
                <a:latin typeface="+mj-lt"/>
              </a:rPr>
              <a:t>были выявлены шесть точек роста субъектов МСП</a:t>
            </a:r>
            <a:endParaRPr lang="ru-RU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326051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</a:t>
            </a:r>
          </a:p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Сегменты, включающие до 30 компаний, предоставляющих отчетность, не рассматривались как потенциальные точки роста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357950" y="1714488"/>
            <a:ext cx="2500330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357950" y="857232"/>
            <a:ext cx="2500330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Выделены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сегменты, характеризующийся высокими темпами роста по всем показателям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4" name="Прямоугольник 53"/>
          <p:cNvSpPr/>
          <p:nvPr>
            <p:custDataLst>
              <p:tags r:id="rId7"/>
            </p:custDataLst>
          </p:nvPr>
        </p:nvSpPr>
        <p:spPr>
          <a:xfrm>
            <a:off x="264220" y="1335068"/>
            <a:ext cx="3021895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8"/>
            </p:custDataLst>
          </p:nvPr>
        </p:nvSpPr>
        <p:spPr>
          <a:xfrm>
            <a:off x="264221" y="857232"/>
            <a:ext cx="3021896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Исследованы компании в 23 сегментах раздела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обрабатывающие производства*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60" name="Равнобедренный треугольник 59"/>
          <p:cNvSpPr/>
          <p:nvPr/>
        </p:nvSpPr>
        <p:spPr>
          <a:xfrm rot="5400000">
            <a:off x="2123858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43" name="Прямоугольник 42"/>
          <p:cNvSpPr/>
          <p:nvPr>
            <p:custDataLst>
              <p:tags r:id="rId9"/>
            </p:custDataLst>
          </p:nvPr>
        </p:nvSpPr>
        <p:spPr>
          <a:xfrm>
            <a:off x="357158" y="1785927"/>
            <a:ext cx="292895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Исследовано </a:t>
            </a:r>
            <a:r>
              <a:rPr lang="en-US" sz="1200" dirty="0" smtClean="0">
                <a:latin typeface="+mn-lt"/>
              </a:rPr>
              <a:t>~</a:t>
            </a:r>
            <a:r>
              <a:rPr lang="ru-RU" sz="1200" dirty="0" smtClean="0">
                <a:latin typeface="+mn-lt"/>
              </a:rPr>
              <a:t>3,4 тыс. компаний, предоставлявших информацию по следующим показателям за 2009-2012 гг.</a:t>
            </a:r>
            <a:r>
              <a:rPr lang="en-US" sz="1200" dirty="0" smtClean="0">
                <a:latin typeface="+mn-lt"/>
              </a:rPr>
              <a:t>:</a:t>
            </a:r>
            <a:endParaRPr lang="ru-RU" sz="1200" dirty="0" smtClean="0">
              <a:latin typeface="+mn-lt"/>
            </a:endParaRP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  <a:p>
            <a:pPr marL="800100" lvl="1" indent="-258763" algn="just">
              <a:spcAft>
                <a:spcPts val="600"/>
              </a:spcAft>
            </a:pPr>
            <a:endParaRPr lang="en-US" sz="1200" dirty="0" smtClean="0">
              <a:latin typeface="+mn-lt"/>
            </a:endParaRPr>
          </a:p>
        </p:txBody>
      </p:sp>
      <p:sp>
        <p:nvSpPr>
          <p:cNvPr id="44" name="Прямоугольник 43"/>
          <p:cNvSpPr/>
          <p:nvPr>
            <p:custDataLst>
              <p:tags r:id="rId10"/>
            </p:custDataLst>
          </p:nvPr>
        </p:nvSpPr>
        <p:spPr>
          <a:xfrm>
            <a:off x="357158" y="4348799"/>
            <a:ext cx="292895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Рассчитаны средние темпы роста для каждого сегмента.</a:t>
            </a:r>
          </a:p>
          <a:p>
            <a:pPr marL="800100" lvl="1" indent="-258763" algn="just">
              <a:spcAft>
                <a:spcPts val="600"/>
              </a:spcAft>
            </a:pPr>
            <a:endParaRPr lang="en-US" sz="1200" dirty="0" smtClean="0">
              <a:latin typeface="+mn-lt"/>
            </a:endParaRPr>
          </a:p>
        </p:txBody>
      </p:sp>
      <p:sp>
        <p:nvSpPr>
          <p:cNvPr id="45" name="Прямоугольник 44"/>
          <p:cNvSpPr/>
          <p:nvPr>
            <p:custDataLst>
              <p:tags r:id="rId11"/>
            </p:custDataLst>
          </p:nvPr>
        </p:nvSpPr>
        <p:spPr>
          <a:xfrm>
            <a:off x="357158" y="5572140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Темпы роста исследуемых показателей сопоставлены со среднерыночными.</a:t>
            </a:r>
          </a:p>
        </p:txBody>
      </p:sp>
      <p:sp>
        <p:nvSpPr>
          <p:cNvPr id="46" name="Стрелка вниз 45"/>
          <p:cNvSpPr/>
          <p:nvPr/>
        </p:nvSpPr>
        <p:spPr>
          <a:xfrm>
            <a:off x="1285852" y="3786190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1285852" y="492919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>
            <p:custDataLst>
              <p:tags r:id="rId12"/>
            </p:custDataLst>
          </p:nvPr>
        </p:nvSpPr>
        <p:spPr>
          <a:xfrm>
            <a:off x="3571868" y="1714488"/>
            <a:ext cx="2500330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9" name="Равнобедренный треугольник 48"/>
          <p:cNvSpPr/>
          <p:nvPr>
            <p:custDataLst>
              <p:tags r:id="rId13"/>
            </p:custDataLst>
          </p:nvPr>
        </p:nvSpPr>
        <p:spPr>
          <a:xfrm rot="5400000">
            <a:off x="4909940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50" name="Прямоугольник 49"/>
          <p:cNvSpPr/>
          <p:nvPr>
            <p:custDataLst>
              <p:tags r:id="rId14"/>
            </p:custDataLst>
          </p:nvPr>
        </p:nvSpPr>
        <p:spPr>
          <a:xfrm>
            <a:off x="3571868" y="857232"/>
            <a:ext cx="2500330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По итогам массового опроса выявлены положительные тенденции в сфере производства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550726" y="1785926"/>
            <a:ext cx="2236116" cy="347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Текстильное производство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Производство электрических машин и электрооборудования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Производство судов, летательных и космических аппаратов и прочих транспортных средств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Производство мебели и прочей продукции, не включенной в другие группировки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Обработка вторичного сырья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Производство прочего оборудования общего назначения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endParaRPr lang="ru-RU" sz="1200" dirty="0"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714744" y="1785926"/>
            <a:ext cx="22361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200" b="1" dirty="0" smtClean="0">
                <a:latin typeface="+mn-lt"/>
              </a:rPr>
              <a:t>35%</a:t>
            </a:r>
            <a:r>
              <a:rPr lang="ru-RU" sz="1200" dirty="0" smtClean="0">
                <a:latin typeface="+mn-lt"/>
              </a:rPr>
              <a:t> не испытывают сложностей с организацией производства</a:t>
            </a:r>
            <a:r>
              <a:rPr lang="en-US" sz="1200" dirty="0" smtClean="0">
                <a:latin typeface="+mn-lt"/>
              </a:rPr>
              <a:t>;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200" b="1" dirty="0" smtClean="0">
                <a:latin typeface="+mn-lt"/>
              </a:rPr>
              <a:t>32%</a:t>
            </a:r>
            <a:r>
              <a:rPr lang="ru-RU" sz="1200" dirty="0" smtClean="0">
                <a:latin typeface="+mn-lt"/>
              </a:rPr>
              <a:t> существуют от года до 2х лет, что говорит об их активном приросте</a:t>
            </a:r>
            <a:r>
              <a:rPr lang="en-US" sz="1200" dirty="0" smtClean="0">
                <a:latin typeface="+mn-lt"/>
              </a:rPr>
              <a:t>;</a:t>
            </a:r>
            <a:endParaRPr lang="ru-RU" sz="1200" dirty="0" smtClean="0">
              <a:latin typeface="+mn-lt"/>
            </a:endParaRP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b="1" dirty="0" smtClean="0">
                <a:latin typeface="+mn-lt"/>
              </a:rPr>
              <a:t>30% </a:t>
            </a:r>
            <a:r>
              <a:rPr lang="ru-RU" sz="1200" dirty="0" smtClean="0">
                <a:latin typeface="+mn-lt"/>
              </a:rPr>
              <a:t>наблюдали рост числа компаний за последние 3 года</a:t>
            </a:r>
            <a:r>
              <a:rPr lang="en-US" sz="1200" dirty="0" smtClean="0">
                <a:latin typeface="+mn-lt"/>
              </a:rPr>
              <a:t>;</a:t>
            </a:r>
            <a:endParaRPr lang="ru-RU" sz="1200" dirty="0" smtClean="0">
              <a:latin typeface="+mn-lt"/>
            </a:endParaRP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b="1" dirty="0" smtClean="0">
                <a:latin typeface="+mn-lt"/>
              </a:rPr>
              <a:t>57% </a:t>
            </a:r>
            <a:r>
              <a:rPr lang="ru-RU" sz="1200" dirty="0" smtClean="0">
                <a:latin typeface="+mn-lt"/>
              </a:rPr>
              <a:t>находятся на стадии роста, </a:t>
            </a:r>
            <a:r>
              <a:rPr lang="ru-RU" sz="1200" b="1" dirty="0" smtClean="0">
                <a:latin typeface="+mn-lt"/>
              </a:rPr>
              <a:t>34% </a:t>
            </a:r>
            <a:r>
              <a:rPr lang="ru-RU" sz="1200" dirty="0" smtClean="0">
                <a:latin typeface="+mn-lt"/>
              </a:rPr>
              <a:t>- на стадии зрелости</a:t>
            </a:r>
            <a:r>
              <a:rPr lang="en-US" sz="1200" dirty="0" smtClean="0">
                <a:latin typeface="+mn-lt"/>
              </a:rPr>
              <a:t>;</a:t>
            </a:r>
            <a:endParaRPr lang="ru-RU" sz="1200" dirty="0" smtClean="0">
              <a:latin typeface="+mn-lt"/>
            </a:endParaRP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b="1" dirty="0" smtClean="0">
                <a:latin typeface="+mn-lt"/>
              </a:rPr>
              <a:t>42% </a:t>
            </a:r>
            <a:r>
              <a:rPr lang="ru-RU" sz="1200" dirty="0" smtClean="0">
                <a:latin typeface="+mn-lt"/>
              </a:rPr>
              <a:t>увеличили натуральный объем продаж</a:t>
            </a:r>
            <a:r>
              <a:rPr lang="en-US" sz="1200" dirty="0" smtClean="0">
                <a:latin typeface="+mn-lt"/>
              </a:rPr>
              <a:t>;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у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b="1" dirty="0" smtClean="0">
                <a:latin typeface="+mn-lt"/>
              </a:rPr>
              <a:t>42% </a:t>
            </a:r>
            <a:r>
              <a:rPr lang="ru-RU" sz="1200" dirty="0" smtClean="0">
                <a:latin typeface="+mn-lt"/>
              </a:rPr>
              <a:t>улучшилась деятельность за последние 2-3 года</a:t>
            </a:r>
            <a:r>
              <a:rPr lang="en-US" sz="1200" dirty="0" smtClean="0">
                <a:latin typeface="+mn-lt"/>
              </a:rPr>
              <a:t>;</a:t>
            </a:r>
            <a:r>
              <a:rPr lang="ru-RU" sz="1200" dirty="0" smtClean="0">
                <a:latin typeface="+mn-lt"/>
              </a:rPr>
              <a:t> 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b="1" dirty="0" smtClean="0">
                <a:latin typeface="+mn-lt"/>
              </a:rPr>
              <a:t>65% </a:t>
            </a:r>
            <a:r>
              <a:rPr lang="ru-RU" sz="1200" dirty="0" smtClean="0">
                <a:latin typeface="+mn-lt"/>
              </a:rPr>
              <a:t>считают свое финансовое положение успешным и в целом удовлетворительным</a:t>
            </a:r>
            <a:r>
              <a:rPr lang="en-US" sz="1200" dirty="0" smtClean="0">
                <a:latin typeface="+mn-lt"/>
              </a:rPr>
              <a:t>.</a:t>
            </a:r>
            <a:endParaRPr lang="ru-RU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6194" name="think-cell Slide" r:id="rId8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На субъекты МСП </a:t>
            </a:r>
            <a:r>
              <a:rPr lang="ru-RU" dirty="0" smtClean="0"/>
              <a:t>в производстве </a:t>
            </a:r>
            <a:r>
              <a:rPr lang="ru-RU" dirty="0" smtClean="0">
                <a:latin typeface="+mj-lt"/>
              </a:rPr>
              <a:t>наибольшее воздействие оказывают группы факторов, связанные с инфраструктурой, государственной поддержкой, административным климатом и коррупцией и финансовыми ресурсами *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794652"/>
          <a:ext cx="8572560" cy="542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6090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09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</a:tr>
              <a:tr h="76267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190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110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noFill/>
                  </a:tcPr>
                </a:tc>
              </a:tr>
              <a:tr h="744387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</a:tr>
              <a:tr h="3841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noFill/>
                  </a:tcPr>
                </a:tc>
              </a:tr>
              <a:tr h="384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*По результатам кабинетного исследования и опроса экспертов в формате глубинных интервью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4866" name="think-cell Slide" r:id="rId23" imgW="360" imgH="360" progId="TCLayout.ActiveDocument.1">
              <p:embed/>
            </p:oleObj>
          </a:graphicData>
        </a:graphic>
      </p:graphicFrame>
      <p:sp>
        <p:nvSpPr>
          <p:cNvPr id="35" name="Прямоугольник 34"/>
          <p:cNvSpPr/>
          <p:nvPr>
            <p:custDataLst>
              <p:tags r:id="rId2"/>
            </p:custDataLst>
          </p:nvPr>
        </p:nvSpPr>
        <p:spPr>
          <a:xfrm>
            <a:off x="6715140" y="1857364"/>
            <a:ext cx="928694" cy="12144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>
            <p:custDataLst>
              <p:tags r:id="rId3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Динамика факторов доступа к спросу </a:t>
            </a:r>
            <a:r>
              <a:rPr lang="ru-RU" dirty="0" smtClean="0">
                <a:latin typeface="+mj-lt"/>
              </a:rPr>
              <a:t>оказывает положительное воздействие на субъектов МСП г. Москвы в </a:t>
            </a:r>
            <a:r>
              <a:rPr lang="ru-RU" dirty="0" smtClean="0"/>
              <a:t>производстве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8"/>
            </p:custDataLst>
          </p:nvPr>
        </p:nvSpPr>
        <p:spPr>
          <a:xfrm>
            <a:off x="142844" y="1771876"/>
            <a:ext cx="1857388" cy="137137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спросу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9"/>
            </p:custDataLst>
          </p:nvPr>
        </p:nvCxnSpPr>
        <p:spPr>
          <a:xfrm rot="5400000">
            <a:off x="3729091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0"/>
            </p:custDataLst>
          </p:nvPr>
        </p:nvCxnSpPr>
        <p:spPr>
          <a:xfrm rot="5400000">
            <a:off x="6015107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6" descr="http://mediasubs.ru/group/uploads/li/lichnostnyij-rost-i-finansyi/image2/ItMDliMWJ.jpg">
            <a:hlinkClick r:id="rId24"/>
          </p:cNvPr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  <p:sp>
        <p:nvSpPr>
          <p:cNvPr id="32" name="Rectangle 19"/>
          <p:cNvSpPr/>
          <p:nvPr>
            <p:custDataLst>
              <p:tags r:id="rId12"/>
            </p:custDataLst>
          </p:nvPr>
        </p:nvSpPr>
        <p:spPr>
          <a:xfrm>
            <a:off x="2071670" y="1771876"/>
            <a:ext cx="6786610" cy="137137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Text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Доступ к данному элементу спроса осложняется несовершенством  механизма государственных заказов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Редакция «Бюллетеня Оперативной Информации «Мос­ковские Торги»</a:t>
            </a:r>
          </a:p>
        </p:txBody>
      </p:sp>
      <p:sp>
        <p:nvSpPr>
          <p:cNvPr id="19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57686" y="1857364"/>
            <a:ext cx="2286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г. Москве регулярно проводится более 50% всех выставок, ярмарок и конференций России и прочих аналогичных </a:t>
            </a:r>
            <a:r>
              <a:rPr lang="ru-RU" sz="1200" dirty="0" smtClean="0">
                <a:latin typeface="+mn-lt"/>
              </a:rPr>
              <a:t>тематических </a:t>
            </a:r>
            <a:r>
              <a:rPr lang="ru-RU" sz="1200" dirty="0" smtClean="0">
                <a:latin typeface="+mn-lt"/>
              </a:rPr>
              <a:t>мероприятия</a:t>
            </a:r>
          </a:p>
        </p:txBody>
      </p:sp>
      <p:sp>
        <p:nvSpPr>
          <p:cNvPr id="20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000232" y="2143116"/>
            <a:ext cx="23574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г. Москве имеют свои представительства 60% крупнейших компаний мира</a:t>
            </a:r>
          </a:p>
        </p:txBody>
      </p:sp>
      <p:sp>
        <p:nvSpPr>
          <p:cNvPr id="23" name="Стрелка вниз 22"/>
          <p:cNvSpPr/>
          <p:nvPr>
            <p:custDataLst>
              <p:tags r:id="rId16"/>
            </p:custDataLst>
          </p:nvPr>
        </p:nvSpPr>
        <p:spPr>
          <a:xfrm>
            <a:off x="2571736" y="3286124"/>
            <a:ext cx="1214446" cy="150019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>
            <p:custDataLst>
              <p:tags r:id="rId17"/>
            </p:custDataLst>
          </p:nvPr>
        </p:nvSpPr>
        <p:spPr>
          <a:xfrm>
            <a:off x="4857752" y="3286124"/>
            <a:ext cx="1214446" cy="150019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214546" y="4857760"/>
            <a:ext cx="2000264" cy="13573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Высокий потенциал заключения международных договоров и организации экспорта собственной продукции</a:t>
            </a:r>
          </a:p>
        </p:txBody>
      </p:sp>
      <p:sp>
        <p:nvSpPr>
          <p:cNvPr id="36" name="Прямоугольник 35"/>
          <p:cNvSpPr/>
          <p:nvPr>
            <p:custDataLst>
              <p:tags r:id="rId18"/>
            </p:custDataLst>
          </p:nvPr>
        </p:nvSpPr>
        <p:spPr>
          <a:xfrm>
            <a:off x="7929586" y="1857364"/>
            <a:ext cx="857256" cy="12144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7108049" y="2464587"/>
            <a:ext cx="1357322" cy="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6643702" y="3286124"/>
            <a:ext cx="571504" cy="15001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sz="1400" baseline="50000" dirty="0" smtClean="0">
                <a:solidFill>
                  <a:schemeClr val="tx1"/>
                </a:solidFill>
              </a:rPr>
              <a:t>*</a:t>
            </a:r>
            <a:endParaRPr lang="ru-RU" sz="1400" baseline="500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15206" y="3286124"/>
            <a:ext cx="1643074" cy="15001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Высокий уровень государственного спроса (в 2012 г. объем </a:t>
            </a:r>
            <a:r>
              <a:rPr lang="ru-RU" sz="1200" dirty="0" err="1" smtClean="0">
                <a:solidFill>
                  <a:schemeClr val="tx1"/>
                </a:solidFill>
              </a:rPr>
              <a:t>госзакупок</a:t>
            </a:r>
            <a:r>
              <a:rPr lang="ru-RU" sz="1200" dirty="0" smtClean="0">
                <a:solidFill>
                  <a:schemeClr val="tx1"/>
                </a:solidFill>
              </a:rPr>
              <a:t> вырос на 23</a:t>
            </a:r>
            <a:r>
              <a:rPr lang="ru-RU" sz="1200" dirty="0" smtClean="0">
                <a:solidFill>
                  <a:schemeClr val="tx1"/>
                </a:solidFill>
              </a:rPr>
              <a:t>%</a:t>
            </a:r>
            <a:r>
              <a:rPr lang="ru-RU" sz="1200" dirty="0" smtClean="0">
                <a:solidFill>
                  <a:schemeClr val="tx1"/>
                </a:solidFill>
              </a:rPr>
              <a:t>, рост финансирования ВПК</a:t>
            </a:r>
            <a:r>
              <a:rPr lang="ru-RU" sz="1200" dirty="0" smtClean="0">
                <a:solidFill>
                  <a:schemeClr val="tx1"/>
                </a:solidFill>
              </a:rPr>
              <a:t>) </a:t>
            </a:r>
            <a:r>
              <a:rPr lang="ru-RU" sz="1200" dirty="0" smtClean="0">
                <a:solidFill>
                  <a:schemeClr val="tx1"/>
                </a:solidFill>
              </a:rPr>
              <a:t>способствует развитию отрасли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643702" y="4857760"/>
            <a:ext cx="571504" cy="1357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215206" y="4857760"/>
            <a:ext cx="1643074" cy="135732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Концентрация крупных </a:t>
            </a:r>
            <a:r>
              <a:rPr lang="ru-RU" sz="1200" dirty="0" err="1" smtClean="0">
                <a:solidFill>
                  <a:schemeClr val="tx1"/>
                </a:solidFill>
              </a:rPr>
              <a:t>ритейлеров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обеспечивает сбыт производимой продукции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>
            <p:custDataLst>
              <p:tags r:id="rId19"/>
            </p:custDataLst>
          </p:nvPr>
        </p:nvSpPr>
        <p:spPr>
          <a:xfrm>
            <a:off x="4286248" y="4857760"/>
            <a:ext cx="2286016" cy="13573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8" indent="-1588" algn="ctr">
              <a:spcAft>
                <a:spcPts val="600"/>
              </a:spcAft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Проводимые презентационные мероприятия обеспечивают для производственных компаний непосредственный доступ к спросу</a:t>
            </a:r>
          </a:p>
        </p:txBody>
      </p:sp>
      <p:sp>
        <p:nvSpPr>
          <p:cNvPr id="48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438" y="954929"/>
            <a:ext cx="20716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5954" name="think-cell Slide" r:id="rId21" imgW="360" imgH="360" progId="TCLayout.ActiveDocument.1">
              <p:embed/>
            </p:oleObj>
          </a:graphicData>
        </a:graphic>
      </p:graphicFrame>
      <p:sp>
        <p:nvSpPr>
          <p:cNvPr id="31" name="Прямоугольник 30"/>
          <p:cNvSpPr/>
          <p:nvPr>
            <p:custDataLst>
              <p:tags r:id="rId2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Факторы инфраструктуры оказывают существенное положительное воздействие на субъектов МСП г. Москвы </a:t>
            </a:r>
            <a:r>
              <a:rPr lang="ru-RU" dirty="0" smtClean="0"/>
              <a:t>в производстве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Факторы инфраструктуры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643702" y="1853975"/>
            <a:ext cx="22145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Доступна инфраструктура для развития инновационных производственных компаний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438" y="954929"/>
            <a:ext cx="20716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sp>
        <p:nvSpPr>
          <p:cNvPr id="32" name="Rectangle 19"/>
          <p:cNvSpPr/>
          <p:nvPr>
            <p:custDataLst>
              <p:tags r:id="rId10"/>
            </p:custDataLst>
          </p:nvPr>
        </p:nvSpPr>
        <p:spPr>
          <a:xfrm>
            <a:off x="2071670" y="1771876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1"/>
            </p:custDataLst>
          </p:nvPr>
        </p:nvCxnSpPr>
        <p:spPr>
          <a:xfrm rot="5400000">
            <a:off x="3964777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2"/>
            </p:custDataLst>
          </p:nvPr>
        </p:nvCxnSpPr>
        <p:spPr>
          <a:xfrm rot="5400000">
            <a:off x="6250793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 вниз 34"/>
          <p:cNvSpPr/>
          <p:nvPr/>
        </p:nvSpPr>
        <p:spPr>
          <a:xfrm>
            <a:off x="2571736" y="2786058"/>
            <a:ext cx="1214446" cy="178595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7143768" y="2786058"/>
            <a:ext cx="1214446" cy="178595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/>
        </p:nvSpPr>
        <p:spPr bwMode="auto">
          <a:xfrm>
            <a:off x="6715140" y="4643447"/>
            <a:ext cx="2143140" cy="155427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Технопарки (25% от всех в России),  БИ (32), центры </a:t>
            </a:r>
            <a:r>
              <a:rPr lang="ru-RU" sz="1200" dirty="0" err="1" smtClean="0">
                <a:latin typeface="+mn-lt"/>
              </a:rPr>
              <a:t>прототипирования</a:t>
            </a:r>
            <a:r>
              <a:rPr lang="ru-RU" sz="1200" dirty="0" smtClean="0">
                <a:latin typeface="+mn-lt"/>
              </a:rPr>
              <a:t>, </a:t>
            </a:r>
            <a:r>
              <a:rPr lang="ru-RU" sz="1200" dirty="0" err="1" smtClean="0">
                <a:latin typeface="+mn-lt"/>
              </a:rPr>
              <a:t>инжениринговые</a:t>
            </a:r>
            <a:r>
              <a:rPr lang="ru-RU" sz="1200" dirty="0" smtClean="0">
                <a:latin typeface="+mn-lt"/>
              </a:rPr>
              <a:t> </a:t>
            </a:r>
            <a:r>
              <a:rPr lang="ru-RU" sz="1200" dirty="0" err="1" smtClean="0">
                <a:latin typeface="+mn-lt"/>
              </a:rPr>
              <a:t>центры</a:t>
            </a:r>
            <a:r>
              <a:rPr lang="ru-RU" sz="1200" dirty="0" smtClean="0">
                <a:latin typeface="+mn-lt"/>
              </a:rPr>
              <a:t> , </a:t>
            </a:r>
            <a:r>
              <a:rPr lang="ru-RU" sz="1200" dirty="0" err="1" smtClean="0">
                <a:latin typeface="+mn-lt"/>
              </a:rPr>
              <a:t>инновационно-технологические</a:t>
            </a:r>
            <a:r>
              <a:rPr lang="ru-RU" sz="1200" dirty="0" smtClean="0">
                <a:latin typeface="+mn-lt"/>
              </a:rPr>
              <a:t> центры (17), технологические кластеры </a:t>
            </a:r>
          </a:p>
          <a:p>
            <a:pPr algn="ctr">
              <a:spcAft>
                <a:spcPts val="600"/>
              </a:spcAft>
            </a:pPr>
            <a:endParaRPr lang="ru-RU" sz="600" dirty="0" smtClean="0">
              <a:latin typeface="+mn-lt"/>
            </a:endParaRPr>
          </a:p>
        </p:txBody>
      </p:sp>
      <p:pic>
        <p:nvPicPr>
          <p:cNvPr id="42" name="Picture 16" descr="http://mediasubs.ru/group/uploads/li/lichnostnyij-rost-i-finansyi/image2/ItMDliMWJ.jpg">
            <a:hlinkClick r:id="rId22"/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2714620"/>
            <a:ext cx="2148898" cy="1590186"/>
          </a:xfrm>
          <a:prstGeom prst="rect">
            <a:avLst/>
          </a:prstGeom>
          <a:noFill/>
        </p:spPr>
      </p:pic>
      <p:sp>
        <p:nvSpPr>
          <p:cNvPr id="23" name="Text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Европейский энергетический портал, оценка АНО «НИСИПП» на основе баз организаций инновационной инфраструктуры МИИРИС,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Venture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Database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Каталога информационных ресурсов венчурного рынка, подготовленного Агентством промышленной информации</a:t>
            </a:r>
          </a:p>
          <a:p>
            <a:pPr algn="just"/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14546" y="178592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достаточный уровень обеспеченности инженерной инфраструктурой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Стрелка вниз 39"/>
          <p:cNvSpPr/>
          <p:nvPr>
            <p:custDataLst>
              <p:tags r:id="rId16"/>
            </p:custDataLst>
          </p:nvPr>
        </p:nvSpPr>
        <p:spPr>
          <a:xfrm rot="5400000">
            <a:off x="1357289" y="5357826"/>
            <a:ext cx="1285884" cy="14287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30"/>
          <p:cNvSpPr txBox="1">
            <a:spLocks noChangeArrowheads="1"/>
          </p:cNvSpPr>
          <p:nvPr/>
        </p:nvSpPr>
        <p:spPr bwMode="auto">
          <a:xfrm>
            <a:off x="142844" y="5026895"/>
            <a:ext cx="1714512" cy="830997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  <a:cs typeface="+mn-cs"/>
              </a:rPr>
              <a:t>Подключение дополнительных электрических мощностей осложнено</a:t>
            </a:r>
            <a:endParaRPr lang="en-US" sz="1200" dirty="0" smtClean="0"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4643446"/>
            <a:ext cx="2071702" cy="15716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В целом для малого и среднего бизнеса использование </a:t>
            </a:r>
            <a:r>
              <a:rPr lang="ru-RU" sz="1200" dirty="0" smtClean="0">
                <a:solidFill>
                  <a:schemeClr val="tx1"/>
                </a:solidFill>
              </a:rPr>
              <a:t>инженерной инфраструктуры </a:t>
            </a:r>
            <a:r>
              <a:rPr lang="ru-RU" sz="1200" dirty="0" smtClean="0">
                <a:solidFill>
                  <a:schemeClr val="tx1"/>
                </a:solidFill>
              </a:rPr>
              <a:t>не является препятствием</a:t>
            </a:r>
          </a:p>
        </p:txBody>
      </p:sp>
      <p:sp>
        <p:nvSpPr>
          <p:cNvPr id="36" name="Прямоугольник 35"/>
          <p:cNvSpPr/>
          <p:nvPr>
            <p:custDataLst>
              <p:tags r:id="rId17"/>
            </p:custDataLst>
          </p:nvPr>
        </p:nvSpPr>
        <p:spPr>
          <a:xfrm>
            <a:off x="4429124" y="1857364"/>
            <a:ext cx="928694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18"/>
            </p:custDataLst>
          </p:nvPr>
        </p:nvSpPr>
        <p:spPr>
          <a:xfrm>
            <a:off x="5643570" y="1857364"/>
            <a:ext cx="928694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5072066" y="2214554"/>
            <a:ext cx="857256" cy="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357686" y="2786058"/>
            <a:ext cx="571504" cy="16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sz="1400" baseline="500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929190" y="2786058"/>
            <a:ext cx="1643074" cy="164307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Низкая стоимость электроэнергии</a:t>
            </a: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 2,2 руб./кВт ч. </a:t>
            </a: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(это значение в 2,5 раза меньше среднего по Европе)</a:t>
            </a:r>
            <a:endParaRPr lang="ru-RU" sz="800" dirty="0" smtClean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357686" y="4643446"/>
            <a:ext cx="571504" cy="1571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929190" y="4643446"/>
            <a:ext cx="1643074" cy="15716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Организация части производственных предприятий в промзоны обеспечивает синергетический эффект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4930" name="think-cell Slide" r:id="rId23" imgW="360" imgH="360" progId="TCLayout.ActiveDocument.1">
              <p:embed/>
            </p:oleObj>
          </a:graphicData>
        </a:graphic>
      </p:graphicFrame>
      <p:pic>
        <p:nvPicPr>
          <p:cNvPr id="42" name="Picture 16" descr="http://mediasubs.ru/group/uploads/li/lichnostnyij-rost-i-finansyi/image2/ItMDliMWJ.jpg">
            <a:hlinkClick r:id="rId24"/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0" y="3124698"/>
            <a:ext cx="2148898" cy="1590186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>
            <p:custDataLst>
              <p:tags r:id="rId3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>
            <p:custDataLst>
              <p:tags r:id="rId5"/>
            </p:custDataLst>
          </p:nvPr>
        </p:nvSpPr>
        <p:spPr>
          <a:xfrm>
            <a:off x="2071670" y="1785926"/>
            <a:ext cx="2286016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4934" name="Picture 6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2157411" y="4214818"/>
            <a:ext cx="22002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" name="Прямоугольник 52"/>
          <p:cNvSpPr/>
          <p:nvPr>
            <p:custDataLst>
              <p:tags r:id="rId7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8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Существующие мероприятия государственной поддержки оказывают положительное воздействие на субъектов МСП г. Москвы в </a:t>
            </a:r>
            <a:r>
              <a:rPr lang="ru-RU" dirty="0" smtClean="0"/>
              <a:t>производстве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10"/>
            </p:custDataLst>
          </p:nvPr>
        </p:nvSpPr>
        <p:spPr>
          <a:xfrm>
            <a:off x="142844" y="1771876"/>
            <a:ext cx="1857388" cy="137137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Мероприятия государственной поддержки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1"/>
            </p:custDataLst>
          </p:nvPr>
        </p:nvCxnSpPr>
        <p:spPr>
          <a:xfrm rot="5400000">
            <a:off x="3729091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2"/>
            </p:custDataLst>
          </p:nvPr>
        </p:nvCxnSpPr>
        <p:spPr>
          <a:xfrm rot="5400000">
            <a:off x="6015107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низ 36"/>
          <p:cNvSpPr/>
          <p:nvPr>
            <p:custDataLst>
              <p:tags r:id="rId13"/>
            </p:custDataLst>
          </p:nvPr>
        </p:nvSpPr>
        <p:spPr>
          <a:xfrm>
            <a:off x="7143768" y="3286124"/>
            <a:ext cx="1214446" cy="1071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43702" y="4500570"/>
            <a:ext cx="2214578" cy="1508105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лизинга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Льготы по аренде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кредитования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выставочной деятельности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Обучение кадров</a:t>
            </a:r>
          </a:p>
        </p:txBody>
      </p:sp>
      <p:sp>
        <p:nvSpPr>
          <p:cNvPr id="43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72264" y="1800043"/>
            <a:ext cx="23574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Мероприятия поддержки, реализуемые в рамках подпрограммы «Развитие малого и среднего предпринимательства в г. Москве на 2012-2016 гг.»</a:t>
            </a:r>
          </a:p>
        </p:txBody>
      </p:sp>
      <p:sp>
        <p:nvSpPr>
          <p:cNvPr id="32" name="Rectangle 19"/>
          <p:cNvSpPr/>
          <p:nvPr>
            <p:custDataLst>
              <p:tags r:id="rId16"/>
            </p:custDataLst>
          </p:nvPr>
        </p:nvSpPr>
        <p:spPr>
          <a:xfrm>
            <a:off x="2071670" y="1771876"/>
            <a:ext cx="6786610" cy="137137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357686" y="1785926"/>
            <a:ext cx="235745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Мероприятия поддержки, реализуемые в рамках подпрограммы «Реструктуризация и стимулирование развития промышленности в</a:t>
            </a:r>
          </a:p>
          <a:p>
            <a:pPr algn="ctr"/>
            <a:r>
              <a:rPr lang="ru-RU" sz="1200" dirty="0" smtClean="0">
                <a:latin typeface="+mn-lt"/>
              </a:rPr>
              <a:t>г. Москве на 2012-2016 гг.»</a:t>
            </a:r>
          </a:p>
        </p:txBody>
      </p:sp>
      <p:sp>
        <p:nvSpPr>
          <p:cNvPr id="19" name="Стрелка вниз 18"/>
          <p:cNvSpPr/>
          <p:nvPr>
            <p:custDataLst>
              <p:tags r:id="rId18"/>
            </p:custDataLst>
          </p:nvPr>
        </p:nvSpPr>
        <p:spPr>
          <a:xfrm>
            <a:off x="4857752" y="3286124"/>
            <a:ext cx="1214446" cy="1071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57686" y="4500570"/>
            <a:ext cx="2214578" cy="800219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лизинга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Льготы по аренде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кредитования</a:t>
            </a:r>
          </a:p>
        </p:txBody>
      </p:sp>
      <p:sp>
        <p:nvSpPr>
          <p:cNvPr id="21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438" y="954929"/>
            <a:ext cx="20716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9026" name="think-cell Slide" r:id="rId22" imgW="360" imgH="360" progId="TCLayout.ActiveDocument.1">
              <p:embed/>
            </p:oleObj>
          </a:graphicData>
        </a:graphic>
      </p:graphicFrame>
      <p:sp>
        <p:nvSpPr>
          <p:cNvPr id="27" name="Прямоугольник 26"/>
          <p:cNvSpPr/>
          <p:nvPr>
            <p:custDataLst>
              <p:tags r:id="rId2"/>
            </p:custDataLst>
          </p:nvPr>
        </p:nvSpPr>
        <p:spPr>
          <a:xfrm>
            <a:off x="6643702" y="1785926"/>
            <a:ext cx="2214578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>
            <p:custDataLst>
              <p:tags r:id="rId3"/>
            </p:custDataLst>
          </p:nvPr>
        </p:nvSpPr>
        <p:spPr>
          <a:xfrm>
            <a:off x="2071670" y="857232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Существующее состояние административного климата и коррупции оказывает отрицательное воздействие на субъектов МСП г. Москвы в </a:t>
            </a:r>
            <a:r>
              <a:rPr lang="ru-RU" dirty="0" smtClean="0"/>
              <a:t>производстве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942744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Административный климат и коррупция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2844" y="857232"/>
            <a:ext cx="2000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32" name="Rectangle 19"/>
          <p:cNvSpPr/>
          <p:nvPr>
            <p:custDataLst>
              <p:tags r:id="rId9"/>
            </p:custDataLst>
          </p:nvPr>
        </p:nvSpPr>
        <p:spPr>
          <a:xfrm>
            <a:off x="2071670" y="1771876"/>
            <a:ext cx="6786610" cy="942744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0"/>
            </p:custDataLst>
          </p:nvPr>
        </p:nvCxnSpPr>
        <p:spPr>
          <a:xfrm rot="5400000">
            <a:off x="3907686" y="2264620"/>
            <a:ext cx="90000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1"/>
            </p:custDataLst>
          </p:nvPr>
        </p:nvCxnSpPr>
        <p:spPr>
          <a:xfrm rot="5400000">
            <a:off x="6193702" y="2264620"/>
            <a:ext cx="90000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custDataLst>
              <p:tags r:id="rId12"/>
            </p:custDataLst>
          </p:nvPr>
        </p:nvGraphicFramePr>
        <p:xfrm>
          <a:off x="2071670" y="857232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3" name="Text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43108" y="1857364"/>
            <a:ext cx="2143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Риски фактической потери бизнеса из-за </a:t>
            </a:r>
            <a:r>
              <a:rPr lang="ru-RU" sz="1200" dirty="0" err="1" smtClean="0">
                <a:latin typeface="+mn-lt"/>
              </a:rPr>
              <a:t>рейдерства</a:t>
            </a:r>
            <a:r>
              <a:rPr lang="ru-RU" sz="1200" dirty="0" smtClean="0">
                <a:latin typeface="+mn-lt"/>
              </a:rPr>
              <a:t> (по оценкам экспертов)</a:t>
            </a:r>
            <a:endParaRPr lang="en-US" sz="1200" dirty="0" smtClean="0">
              <a:latin typeface="+mn-lt"/>
            </a:endParaRPr>
          </a:p>
        </p:txBody>
      </p:sp>
      <p:sp>
        <p:nvSpPr>
          <p:cNvPr id="26" name="Стрелка вниз 25"/>
          <p:cNvSpPr/>
          <p:nvPr>
            <p:custDataLst>
              <p:tags r:id="rId14"/>
            </p:custDataLst>
          </p:nvPr>
        </p:nvSpPr>
        <p:spPr>
          <a:xfrm>
            <a:off x="2500298" y="2786058"/>
            <a:ext cx="1214446" cy="178595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7" descr="http://ivbb.ru/domain_dependent/ivbb.ru/uploadify/3d5b9ce52a570d78e6b4bf7f07f18550.jpg">
            <a:hlinkClick r:id="rId23"/>
          </p:cNvPr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383"/>
          <a:stretch>
            <a:fillRect/>
          </a:stretch>
        </p:blipFill>
        <p:spPr bwMode="auto">
          <a:xfrm>
            <a:off x="142844" y="2857496"/>
            <a:ext cx="157163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429124" y="1857364"/>
            <a:ext cx="2143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Злоупотребления полномочиями со стороны проверяющих структур</a:t>
            </a:r>
            <a:endParaRPr lang="en-US" sz="1200" dirty="0" smtClean="0">
              <a:latin typeface="+mn-lt"/>
            </a:endParaRPr>
          </a:p>
        </p:txBody>
      </p:sp>
      <p:sp>
        <p:nvSpPr>
          <p:cNvPr id="24" name="Прямоугольник 23"/>
          <p:cNvSpPr/>
          <p:nvPr>
            <p:custDataLst>
              <p:tags r:id="rId17"/>
            </p:custDataLst>
          </p:nvPr>
        </p:nvSpPr>
        <p:spPr>
          <a:xfrm>
            <a:off x="4357686" y="4714884"/>
            <a:ext cx="2286016" cy="1500198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Calibri"/>
              </a:rPr>
              <a:t>Осуществляются избыточные проверки, а также навязывание услуг проверяющими структурами (пример - обучение персонала по ТБ, </a:t>
            </a:r>
            <a:r>
              <a:rPr lang="ru-RU" sz="1200" dirty="0" err="1" smtClean="0">
                <a:solidFill>
                  <a:schemeClr val="tx1"/>
                </a:solidFill>
                <a:ea typeface="Calibri"/>
              </a:rPr>
              <a:t>ГПож</a:t>
            </a:r>
            <a:r>
              <a:rPr lang="ru-RU" sz="1200" dirty="0" smtClean="0">
                <a:solidFill>
                  <a:schemeClr val="tx1"/>
                </a:solidFill>
                <a:ea typeface="Calibri"/>
              </a:rPr>
              <a:t>, охране труда и т.д.)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1" name="Стрелка вниз 30"/>
          <p:cNvSpPr/>
          <p:nvPr>
            <p:custDataLst>
              <p:tags r:id="rId18"/>
            </p:custDataLst>
          </p:nvPr>
        </p:nvSpPr>
        <p:spPr>
          <a:xfrm>
            <a:off x="4857752" y="2786058"/>
            <a:ext cx="1214446" cy="185738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>
            <p:custDataLst>
              <p:tags r:id="rId19"/>
            </p:custDataLst>
          </p:nvPr>
        </p:nvSpPr>
        <p:spPr>
          <a:xfrm>
            <a:off x="1928794" y="4714884"/>
            <a:ext cx="2286016" cy="1500198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Фактически </a:t>
            </a:r>
            <a:r>
              <a:rPr lang="ru-RU" sz="1200" dirty="0" err="1" smtClean="0">
                <a:solidFill>
                  <a:schemeClr val="tx1"/>
                </a:solidFill>
              </a:rPr>
              <a:t>рейдерство</a:t>
            </a:r>
            <a:r>
              <a:rPr lang="ru-RU" sz="1200" dirty="0" smtClean="0">
                <a:solidFill>
                  <a:schemeClr val="tx1"/>
                </a:solidFill>
              </a:rPr>
              <a:t> проявляется посредством административного давления на производственные компании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12vAG7PUaDwaw6oBkOK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T3HI856ki9sPJBaAJST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GpF137G06ZyY08Cepjd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hxrfDFIZ0.sbZdPUUBEo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MtXrYcrkqI6.rk1blmq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atBeAbskaNkw6_Lclor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jU8MoeSl0.fUvmIgU.Qp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P676B1ZUi6e4BXt4k0o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NfXgQGM0OuC98qqxI1R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SpwOtebWU.fjGZULWbnh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0lgD_Xk6G5Vq3lKnx.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9odkvOj90CKPk4Ve7CJ8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_K4w.quDkOy7lDXttdQI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PCqZ.LIqWEiKk1zEM99s7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ASQb4UyYkO8yfJUONoLl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bAHaOQjyUqJnkn4u2h8S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12iFB5b90unEW61UAjsq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MtXrYcrkqI6.rk1blmq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1dMUdbjaUuC9mYs6vgS6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xmQDZQOkiGYAmVP8jz_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Z4aDgEm9UOnUsrR9.UHq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S6jko9zZUmabL6KWQ.dd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k44F9xLF0aBXqJzM_eyz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LzOKHNtU6ub.o4dG1qr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nDq3K_zSUOtMN3M75YW.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pPzSh_XK06lwSZNJJvw4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FkRO90ekKWyV0kPyKSo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vNmCfcrEu.c1jzjKb0s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PCqZ.LIqWEiKk1zEM99s7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9f0reb.KE.ZbtwL2HDOe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dZox4LoU2Kpc2YGluSL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2d1dz2XHk6Iv0GYiSpWr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MtXrYcrkqI6.rk1blmq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0rEI52JkqrsoAOnzbbo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u4C2DS7m0...m13XJnb8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AnHZrV6REOrzcv60qzuu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7cVcWruUCY.VL4APzhD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jhTevr2U..NqN7SxNok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ykJ2ZwcWUSYkuhiSANiI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P5nwnLNNUWaLLyTIocsug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254Ap4UAUa5te9n1RNAX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WyMFjHBrUO2LUK7ole1x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ETUFbrvkWqHOOZMXKqW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_JipTVkTw0i6YXJDs984g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asIrvYNEGOjLEt8pGHj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s7Uen9DUu6IAQSqG_FQ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5NiABdXU63.eFkHewk9g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4XM9ryaBUyqnK5Wo7RnK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3_KyC4.Z5EWfluQJWClgG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F.IFVkKEqOIQ_73gAMx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1n1icXu0Slv7EihyvQc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eSzW8sck.51obNDiVfF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poC1sFc0aVxsfFg4XdB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rzZu7PbUmMztAXDE181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YzR.CPcgk6jXMdgJyvdT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s8XzSmD0.WXPs1gFPrB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.mGH6wekeM41q1bsUSe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Uevg.tLUEeTgmc698Jfm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NuwxpXBCkGx6ur2Dg6UPg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fPRqb6hTUaxej9qJdCQm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qi2Agt_70WIu9lq8mIS4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BtAgzs_VEi54A_7Ny9P2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KCwK6c3RUeIv5b3.UxvQ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_TqVgGM0WZgqX6aoQz4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5_cSc58qU23w_LQB1.Rag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OEcYuZLU.MDeMTCigNC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Dk4VEMXbkqtkE1HRQuAKg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9a0vj7WD0.QlhUeZuRYj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paolmKLbUCZPhgT51hpXA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W6Re8URkSnpmTVNEXHmg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VIhbEps0aB9AOlyo5qf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H5MaY4nEC7p0091eyug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BF2GL7ZUW.DiWZiL84_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.w9q1tKXEOuJZezYX4FOg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SPsHq.B0OQiTLdPqCPHw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ZIcMDnZkuvqbz1YSfGNg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0Vo__846U.S3SVi3cKKn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uWLEXP.Eisn81Vl8Glsg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h3RCq_gEmR153ywNDi.g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MdmEedrEi0uwxQROUg8w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i4ppEOp0q0Avx6cyuQf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eGJhY9qkWtUOsDDveGYw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4UtS8Sik2HNHdS0se4_Q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KMz5jHGE6uPc2.RJVT7A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9VqYqKzEull7tnwxqeq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PV7980zYkO1uy2eAusxy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RgQ7omz1kOPh51Wdg8O5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pvhYjHaUeYts32JkyLS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xaKeNxF0uElOdl17Q2_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dSzDQ.50qpR3Rm0SZcr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hRnAq8yUiWdTSRRxuyw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MTS0vfRke.5pXyH7MN7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DOMSNZm4UOVhzllAL4kb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HlTZctoWUCikc695Yhtt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G2D9MelDUGHsw4e_jfac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H_sEx_qqkmf9VBooY6le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nGr3fQerkGhWN7BmsAqv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QM7OW8.9kSQQ4phME9vH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B8n4W2uk2EjpH6gAIc5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UTRJFyZPUS1lefyw7k_3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Wq19mlbNUGRVZu7Y8HvE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0LRqXTBUyve1f5BWjaP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foxL1nMUK6X7MhbjGD8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mXX5oFQUSo4MhrpPyCb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WSA._cUiwrmfwnvebM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fIZKK1sgUKk9rSPuoAkY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MTS0vfRke.5pXyH7MN7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B8n4W2uk2EjpH6gAIc5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xTf2J9NUqGVM7lsHkmx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aQowJ.wUmWLp7FosTMv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DOMSNZm4UOVhzllAL4kb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_n6VRZXk2sEhOZgdduq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0DDAeTAUqP4cP.z3JW1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t3.Il7LES8GJgqxadVG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afUHaaD10e7Lt9xtR_oK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v3Eu.Ws.k.nakV4pzIXh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RqjakB9UiJjItC0fnHq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5_lyVaJrkWJkSi9n2L83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OcD9kTGP0SfeQTFaHvEF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PCqZ.LIqWEiKk1zEM99s7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heme/theme1.xml><?xml version="1.0" encoding="utf-8"?>
<a:theme xmlns:a="http://schemas.openxmlformats.org/drawingml/2006/main" name="nisse_orv_arenda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nisse_orv_arenda_</Template>
  <TotalTime>4980</TotalTime>
  <Words>1966</Words>
  <Application>Microsoft Office PowerPoint</Application>
  <PresentationFormat>Экран (4:3)</PresentationFormat>
  <Paragraphs>272</Paragraphs>
  <Slides>16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nisse_orv_arenda_</vt:lpstr>
      <vt:lpstr>think-cell Slide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варианта имущественной поддержки субъектов малого и среднего предпринимательства города Москвы, действующего в рамках постановления Правительства Москвы от 18 сентября 2007 г. N 810-ПП «Об утверждении перечней видов использования нежилых помещений, находящихся в собственности города Москвы, передаваемых арендаторам на льготных условиях, на 2008—2010 годы»  и постановления Правительства Москвы от 30 декабря 2008 г. N 1218-ПП О дополнительных мерах государственной поддержки организаций и предприятий, арендующих объекты нежилого фонда, находящиеся в имущественной казне города Москвы, на период стабилизации финансовой системы», а также последствий его отмены</dc:title>
  <dc:creator>Мария Николаевна Каримова</dc:creator>
  <cp:lastModifiedBy>Алексей</cp:lastModifiedBy>
  <cp:revision>262</cp:revision>
  <dcterms:created xsi:type="dcterms:W3CDTF">2012-11-23T10:09:39Z</dcterms:created>
  <dcterms:modified xsi:type="dcterms:W3CDTF">2013-10-23T05:37:02Z</dcterms:modified>
</cp:coreProperties>
</file>